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7"/>
  </p:notesMasterIdLst>
  <p:handoutMasterIdLst>
    <p:handoutMasterId r:id="rId28"/>
  </p:handoutMasterIdLst>
  <p:sldIdLst>
    <p:sldId id="1706" r:id="rId6"/>
    <p:sldId id="1605" r:id="rId7"/>
    <p:sldId id="4213" r:id="rId8"/>
    <p:sldId id="4212" r:id="rId9"/>
    <p:sldId id="1995" r:id="rId10"/>
    <p:sldId id="11639" r:id="rId11"/>
    <p:sldId id="4327" r:id="rId12"/>
    <p:sldId id="410" r:id="rId13"/>
    <p:sldId id="2266" r:id="rId14"/>
    <p:sldId id="4354" r:id="rId15"/>
    <p:sldId id="4366" r:id="rId16"/>
    <p:sldId id="4368" r:id="rId17"/>
    <p:sldId id="4369" r:id="rId18"/>
    <p:sldId id="4370" r:id="rId19"/>
    <p:sldId id="4367" r:id="rId20"/>
    <p:sldId id="4371" r:id="rId21"/>
    <p:sldId id="4373" r:id="rId22"/>
    <p:sldId id="4374" r:id="rId23"/>
    <p:sldId id="265" r:id="rId24"/>
    <p:sldId id="261" r:id="rId25"/>
    <p:sldId id="260"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overview" id="{28A64FAC-A435-B547-8112-C50128F27900}">
          <p14:sldIdLst>
            <p14:sldId id="4213"/>
            <p14:sldId id="4212"/>
            <p14:sldId id="1995"/>
            <p14:sldId id="11639"/>
            <p14:sldId id="4327"/>
            <p14:sldId id="410"/>
            <p14:sldId id="2266"/>
            <p14:sldId id="4354"/>
          </p14:sldIdLst>
        </p14:section>
        <p14:section name="id token" id="{DB837EEE-4674-434C-8EF5-8660DA91E554}">
          <p14:sldIdLst>
            <p14:sldId id="4366"/>
            <p14:sldId id="4368"/>
            <p14:sldId id="4369"/>
            <p14:sldId id="4370"/>
          </p14:sldIdLst>
        </p14:section>
        <p14:section name="access tokens" id="{FDED6B1A-FDAA-3B42-88BA-7D529264105A}">
          <p14:sldIdLst>
            <p14:sldId id="4367"/>
            <p14:sldId id="4371"/>
            <p14:sldId id="4373"/>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9" autoAdjust="0"/>
    <p:restoredTop sz="64617" autoAdjust="0"/>
  </p:normalViewPr>
  <p:slideViewPr>
    <p:cSldViewPr snapToGrid="0">
      <p:cViewPr varScale="1">
        <p:scale>
          <a:sx n="53" d="100"/>
          <a:sy n="53" d="100"/>
        </p:scale>
        <p:origin x="1884"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2/24/2020 5:32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2/24/2020 5:32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10</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14AA2270-C1DE-4705-B3C4-34BF2F29461F}"/>
              </a:ext>
            </a:extLst>
          </p:cNvPr>
          <p:cNvSpPr>
            <a:spLocks noGrp="1"/>
          </p:cNvSpPr>
          <p:nvPr>
            <p:ph type="body" idx="1"/>
          </p:nvPr>
        </p:nvSpPr>
        <p:spPr/>
        <p:txBody>
          <a:bodyPr/>
          <a:lstStyle/>
          <a:p>
            <a:r>
              <a:rPr lang="en-US" dirty="0"/>
              <a:t>The third element of Microsoft identity is policies. Policies have become complicated with users accessing resources from different networks and devices. The threat matrix depending on how a user is accessing a resource is complex. Various combinations of different users using different devices pose different risks to the organization.</a:t>
            </a:r>
          </a:p>
          <a:p>
            <a:endParaRPr lang="en-US" dirty="0"/>
          </a:p>
          <a:p>
            <a:r>
              <a:rPr lang="en-US" dirty="0"/>
              <a:t>Microsoft identity is built to support this complex and dynamic threat matrix. One policy can be applied when a user is on a trusted corporate network using their company issued laptop, while another policy can apply to the same user when they access the same resource from home on their personal tablet.</a:t>
            </a:r>
          </a:p>
          <a:p>
            <a:endParaRPr lang="en-US" dirty="0"/>
          </a:p>
          <a:p>
            <a:r>
              <a:rPr lang="en-US" dirty="0"/>
              <a:t>By relaying on Microsoft identity to handle these complex policies, you don't have to implement the complex logic in your custom applications.</a:t>
            </a:r>
          </a:p>
          <a:p>
            <a:endParaRPr lang="en-US" dirty="0"/>
          </a:p>
        </p:txBody>
      </p:sp>
    </p:spTree>
    <p:extLst>
      <p:ext uri="{BB962C8B-B14F-4D97-AF65-F5344CB8AC3E}">
        <p14:creationId xmlns:p14="http://schemas.microsoft.com/office/powerpoint/2010/main" val="312749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what Microsoft identity is from a high level. As a developer, when you build an application, you will ultimately request tokens from Microsoft identity to identify a user and authorize them to use an application with specific permissions. Let's look at the different tokens you will 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1048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first type of token is an ID token that is made available via Microsoft identity's support of the OpenID Connect protocol.</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OpenID Connect extends the OAuth 2.0 authorization protocol to use as an authentication protocol, so that you can implement single sign-on using OAuth in your applications. It also introduces the concept of an ID token.</a:t>
            </a:r>
          </a:p>
          <a:p>
            <a:endParaRPr lang="en-US" dirty="0"/>
          </a:p>
          <a:p>
            <a:r>
              <a:rPr lang="en-US" dirty="0"/>
              <a:t>An ID token is a security token that allows the client to verify the identity of the user. The ID token also gets basic profile information about the user. Because OpenID Connect extends OAuth 2.0, apps can securely acquire access tokens, which can be used to access resources that are secured by an authorization server.</a:t>
            </a:r>
          </a:p>
          <a:p>
            <a:endParaRPr lang="en-US" dirty="0"/>
          </a:p>
          <a:p>
            <a:r>
              <a:rPr lang="en-US" dirty="0"/>
              <a:t>The claims included within an ID token can be used for the user experience within your application, as keys in a database, and providing access to the client application.</a:t>
            </a:r>
          </a:p>
          <a:p>
            <a:endParaRPr lang="en-US" dirty="0"/>
          </a:p>
          <a:p>
            <a:r>
              <a:rPr lang="en-US" dirty="0"/>
              <a:t>ID tokens for a Microsoft identity are JSON web tokens (JWT). These ID tokens consist of a header, payload, and signature. The header and signature are used to verify the authenticity of the token, while the payload contains the information about the user requested by your client.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5:52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1729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00056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developers, whenever possible, to use a well-maintained Open ID Connect library. While Microsoft identity is built on open standards like OAuth2 and Open ID Connect, fully implementing these protocols is time consuming and complicated. It is also required that any implementation of these standards be kept up-to-date with the latest recommendations to ensure the implementation is as secure as possible. ​</a:t>
            </a:r>
          </a:p>
          <a:p>
            <a:endParaRPr lang="en-US" dirty="0"/>
          </a:p>
          <a:p>
            <a:r>
              <a:rPr lang="en-US" dirty="0"/>
              <a:t>When your web app needs to authenticate the user, it can direct the user to the Microsoft identity platform /authorize endpoint using an Open ID Connect library. ​</a:t>
            </a:r>
          </a:p>
          <a:p>
            <a:endParaRPr lang="en-US" dirty="0"/>
          </a:p>
          <a:p>
            <a:r>
              <a:rPr lang="en-US" dirty="0"/>
              <a:t>At this point, the user is prompted to enter their credentials, enter a Multi-factor, use a FIDO2 compatible device, or perhaps use a </a:t>
            </a:r>
            <a:r>
              <a:rPr lang="en-US" dirty="0" err="1"/>
              <a:t>passwordless</a:t>
            </a:r>
            <a:r>
              <a:rPr lang="en-US" dirty="0"/>
              <a:t> experience using Microsoft Authenticator or Windows Hello to complete the authentication. All of these options are handled by the platform without any additional code from the developers. The Microsoft identity platform endpoint verifies that the user has consented to the permissions indicated in the scope parameter. If the user hasn't consented to any of those permissions, the Microsoft identity platform endpoint prompts the user to consent to the required permissions. You can read more about permissions, consent, and multi-tenant apps.​</a:t>
            </a:r>
          </a:p>
          <a:p>
            <a:endParaRPr lang="en-US" dirty="0"/>
          </a:p>
          <a:p>
            <a:r>
              <a:rPr lang="en-US" dirty="0"/>
              <a:t>After the user authenticates and grants consent, the Microsoft identity platform endpoint returns a response to your app at the indicated redirect URI.​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885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web apps need to not only sign the user in, but also to access a web service on behalf of the user by using OAuth. This scenario combines OpenID Connect for user authentication while simultaneously getting an authorization code that you can use to get access tokens if you are using the OAuth authorization code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Many web apps need to not only sign the user in, but also to access a web service on behalf of the user by using OAuth. Applications request access tokens from Microsoft identity to use when calling a web service. ​</a:t>
            </a:r>
          </a:p>
          <a:p>
            <a:br>
              <a:rPr lang="en-US" sz="900" b="0" kern="1200" dirty="0">
                <a:solidFill>
                  <a:schemeClr val="tx1"/>
                </a:solidFill>
                <a:effectLst/>
                <a:latin typeface="Segoe UI Light" pitchFamily="34" charset="0"/>
                <a:ea typeface="+mn-ea"/>
                <a:cs typeface="+mn-cs"/>
              </a:rPr>
            </a:br>
            <a:r>
              <a:rPr lang="en-US" sz="900" b="0" i="1" kern="1200" dirty="0">
                <a:solidFill>
                  <a:schemeClr val="tx1"/>
                </a:solidFill>
                <a:effectLst/>
                <a:latin typeface="Segoe UI Light" pitchFamily="34" charset="0"/>
                <a:ea typeface="+mn-ea"/>
                <a:cs typeface="+mn-cs"/>
              </a:rPr>
              <a:t>*Access tokens*</a:t>
            </a:r>
            <a:r>
              <a:rPr lang="en-US" sz="900" b="0" kern="1200" dirty="0">
                <a:solidFill>
                  <a:schemeClr val="tx1"/>
                </a:solidFill>
                <a:effectLst/>
                <a:latin typeface="Segoe UI Light" pitchFamily="34" charset="0"/>
                <a:ea typeface="+mn-ea"/>
                <a:cs typeface="+mn-cs"/>
              </a:rPr>
              <a:t> enable clients to securely call APIs protected by Azure AD. Applications should never inspect or validate an access token. Access tokens must only be passed to the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Access tokens are created based for the audience of the token, meaning the API that owns the scopes in the token.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5036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acquire an access token, use your Open ID Connect/OAuth2 library. For example with MSAL, you always use this pattern. ​</a:t>
            </a:r>
          </a:p>
          <a:p>
            <a:endParaRPr lang="en-US" dirty="0"/>
          </a:p>
          <a:p>
            <a:r>
              <a:rPr lang="en-US" dirty="0"/>
              <a:t>First you acquire the access token silently. If MSAL has a token cached, or can silently refresh a toke, it will do so.  ​</a:t>
            </a:r>
          </a:p>
          <a:p>
            <a:endParaRPr lang="en-US" dirty="0"/>
          </a:p>
          <a:p>
            <a:r>
              <a:rPr lang="en-US" dirty="0"/>
              <a:t>By including permission scopes in the request, the Microsoft identity platform endpoint ensures that the user has consented to the permissions indicated in the scope query parameter. ​</a:t>
            </a:r>
          </a:p>
          <a:p>
            <a:endParaRPr lang="en-US" dirty="0"/>
          </a:p>
          <a:p>
            <a:r>
              <a:rPr lang="en-US" dirty="0"/>
              <a:t>If MSAL cannot acquire the token silently, it will through a UI Required exception. If this happens, the developer should request the access token interactively. This could happen if consent for the permission has not been granted, the user has not yet authenticated, or perhaps the users is using an unmanaged device to access sensitive data from a location where the user has never been before and an MFA is required.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41057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 may receive tokens on behalf of a user or directly from an application as if there is an automated service or daemon application.</a:t>
            </a:r>
          </a:p>
          <a:p>
            <a:endParaRPr lang="en-US" dirty="0"/>
          </a:p>
          <a:p>
            <a:r>
              <a:rPr lang="en-US" dirty="0"/>
              <a:t>These app-only tokens indicate that this call is coming from an application and doesn't have a user backing it. These tokens are handled largely the same as user tokens, with some differences.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0975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4091" y="4473892"/>
            <a:ext cx="6193632" cy="3660458"/>
          </a:xfrm>
        </p:spPr>
        <p:txBody>
          <a:bodyPr/>
          <a:lstStyle/>
          <a:p>
            <a:r>
              <a:rPr lang="en-US" sz="900" b="0" kern="1200" dirty="0">
                <a:solidFill>
                  <a:schemeClr val="tx1"/>
                </a:solidFill>
                <a:effectLst/>
                <a:latin typeface="Segoe UI Light" pitchFamily="34" charset="0"/>
                <a:ea typeface="+mn-ea"/>
                <a:cs typeface="+mn-cs"/>
              </a:rPr>
              <a:t>In today's world, physically protected networks aren't as common as they once were. Even your on-premises networks aren’t as secure as you think they are. The configuration of today's networks are driven by the needs of users and business that has changed over time.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Organizations can't assume users will be in one place, rather they are on both internal and/or external networks. Users don't access networks with one device either; they have a myriad of devices and types of software architectures they use including on-premises apps, SAAS apps, mobile apps, and so on.</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How are you as a developer supposed to properly secure your applications and your user's access to information across so many scenarios?</a:t>
            </a:r>
          </a:p>
          <a:p>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80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6091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p>
        </p:txBody>
      </p:sp>
      <p:sp>
        <p:nvSpPr>
          <p:cNvPr id="6" name="Date Placeholder 5"/>
          <p:cNvSpPr>
            <a:spLocks noGrp="1"/>
          </p:cNvSpPr>
          <p:nvPr>
            <p:ph type="dt" idx="12"/>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r>
              <a:rPr lang="en-US" sz="800" dirty="0"/>
              <a:t>The answer is to use an identity provider as your control plane. By using your identity provider, your application and the organization can decide who gets to do what, when they get to do it, how they got to do it.</a:t>
            </a:r>
          </a:p>
          <a:p>
            <a:endParaRPr lang="en-US" sz="800" dirty="0"/>
          </a:p>
          <a:p>
            <a:r>
              <a:rPr lang="en-US" sz="800" dirty="0"/>
              <a:t>Access and control are important as well as that they have the level of sophistication available to them.</a:t>
            </a:r>
          </a:p>
          <a:p>
            <a:endParaRPr lang="en-US" sz="800" dirty="0"/>
          </a:p>
          <a:p>
            <a:r>
              <a:rPr lang="en-US" sz="800" dirty="0"/>
              <a:t>It might be OK if somebody is working on sensitive financial information when they are on the company network at the office. However, it might not be OK for them to access that information from an internet café on the other side of the world where the organization is unaware of the user's environment.</a:t>
            </a:r>
          </a:p>
          <a:p>
            <a:endParaRPr lang="en-US" sz="800" dirty="0"/>
          </a:p>
          <a:p>
            <a:r>
              <a:rPr lang="en-US" sz="900" b="0" kern="1200" dirty="0">
                <a:solidFill>
                  <a:schemeClr val="tx1"/>
                </a:solidFill>
                <a:effectLst/>
                <a:latin typeface="Segoe UI Light" pitchFamily="34" charset="0"/>
                <a:ea typeface="+mn-ea"/>
                <a:cs typeface="+mn-cs"/>
              </a:rPr>
              <a:t>The idea is that your identity provider can help you provide the right control plane for your application.</a:t>
            </a:r>
          </a:p>
        </p:txBody>
      </p:sp>
    </p:spTree>
    <p:extLst>
      <p:ext uri="{BB962C8B-B14F-4D97-AF65-F5344CB8AC3E}">
        <p14:creationId xmlns:p14="http://schemas.microsoft.com/office/powerpoint/2010/main" val="145943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identity provider is where the users, resources, and policies intersect within your organization.</a:t>
            </a:r>
          </a:p>
          <a:p>
            <a:endParaRPr lang="en-US" dirty="0"/>
          </a:p>
          <a:p>
            <a:r>
              <a:rPr lang="en-US" dirty="0"/>
              <a:t>As a developer, you want your application to be accessible to the highest number of users who should have access to it. Independent software vendors (ISVs) are especially interested in the greatest reach in order to grow their businesses.</a:t>
            </a:r>
          </a:p>
          <a:p>
            <a:endParaRPr lang="en-US" dirty="0"/>
          </a:p>
          <a:p>
            <a:r>
              <a:rPr lang="en-US" dirty="0"/>
              <a:t>You also need access to those resources the users need access to including mail, information about me. Access to these resources is important in building valuable solutions for your customers.</a:t>
            </a:r>
          </a:p>
          <a:p>
            <a:endParaRPr lang="en-US" dirty="0"/>
          </a:p>
          <a:p>
            <a:r>
              <a:rPr lang="en-US" dirty="0"/>
              <a:t>A problem you need to address is how will all these users access their resources but in a way that complies with whatever policies and security requirements the enterprise demands.</a:t>
            </a:r>
          </a:p>
          <a:p>
            <a:endParaRPr lang="en-US" dirty="0"/>
          </a:p>
          <a:p>
            <a:r>
              <a:rPr lang="en-US" dirty="0"/>
              <a:t>How do you make sure that your application follows the right policies? Each enterprise will have a different point of view on what the policy should be</a:t>
            </a:r>
          </a:p>
          <a:p>
            <a:endParaRPr lang="en-US" dirty="0"/>
          </a:p>
          <a:p>
            <a:r>
              <a:rPr lang="en-US" sz="900" b="0" kern="1200" dirty="0">
                <a:solidFill>
                  <a:schemeClr val="tx1"/>
                </a:solidFill>
                <a:effectLst/>
                <a:latin typeface="Segoe UI Light" pitchFamily="34" charset="0"/>
                <a:ea typeface="+mn-ea"/>
                <a:cs typeface="+mn-cs"/>
              </a:rPr>
              <a:t>This is where identity platform can help. The goal of Microsoft identity is to make it easy for you to address the largest number of users and the most valuable amount of information in a secure way that satisfies the policies of those enterprises.</a:t>
            </a:r>
          </a:p>
          <a:p>
            <a:endParaRPr lang="en-US" dirty="0"/>
          </a:p>
          <a:p>
            <a:r>
              <a:rPr lang="en-US" dirty="0"/>
              <a:t>Let's look at how Microsoft identity approaches users, resources, and policies.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D2A56-582E-4EB8-9B5F-C8980F4A82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22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E25042A-7F1D-F947-8AC5-1DC5194A3EA7}" type="slidenum">
              <a:rPr lang="en-US"/>
              <a:pPr/>
              <a:t>6</a:t>
            </a:fld>
            <a:endParaRPr lang="en-US"/>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r>
              <a:rPr lang="en-US" sz="1600" dirty="0"/>
              <a:t>Microsoft identity includes three solutions for addressing the largest number of users.</a:t>
            </a:r>
          </a:p>
          <a:p>
            <a:endParaRPr lang="en-US" sz="1600" dirty="0"/>
          </a:p>
          <a:p>
            <a:r>
              <a:rPr lang="en-US" sz="1600" dirty="0">
                <a:cs typeface="Segoe UI" panose="020B0502040204020203" pitchFamily="34" charset="0"/>
              </a:rPr>
              <a:t>Microsoft is one of the </a:t>
            </a:r>
            <a:r>
              <a:rPr lang="en-US" sz="1600" b="1" dirty="0">
                <a:cs typeface="Segoe UI" panose="020B0502040204020203" pitchFamily="34" charset="0"/>
              </a:rPr>
              <a:t>largest</a:t>
            </a:r>
            <a:r>
              <a:rPr lang="en-US" sz="1600" dirty="0">
                <a:cs typeface="Segoe UI" panose="020B0502040204020203" pitchFamily="34" charset="0"/>
              </a:rPr>
              <a:t> identity providers. Azure Active Directory manages over a </a:t>
            </a:r>
            <a:r>
              <a:rPr lang="en-US" sz="1600" b="1" dirty="0">
                <a:cs typeface="Segoe UI" panose="020B0502040204020203" pitchFamily="34" charset="0"/>
              </a:rPr>
              <a:t>billion identities</a:t>
            </a:r>
            <a:r>
              <a:rPr lang="en-US" sz="1600" dirty="0">
                <a:cs typeface="Segoe UI" panose="020B0502040204020203" pitchFamily="34" charset="0"/>
              </a:rPr>
              <a:t>, and </a:t>
            </a:r>
            <a:r>
              <a:rPr lang="en-US" sz="1600" b="1" dirty="0">
                <a:cs typeface="Segoe UI" panose="020B0502040204020203" pitchFamily="34" charset="0"/>
              </a:rPr>
              <a:t>billions</a:t>
            </a:r>
            <a:r>
              <a:rPr lang="en-US" sz="1600" dirty="0">
                <a:cs typeface="Segoe UI" panose="020B0502040204020203" pitchFamily="34" charset="0"/>
              </a:rPr>
              <a:t> of authentications a day. Over </a:t>
            </a:r>
            <a:r>
              <a:rPr lang="en-US" sz="1600" b="1" dirty="0">
                <a:cs typeface="Segoe UI" panose="020B0502040204020203" pitchFamily="34" charset="0"/>
              </a:rPr>
              <a:t>20 million</a:t>
            </a:r>
            <a:r>
              <a:rPr lang="en-US" sz="1600" dirty="0">
                <a:cs typeface="Segoe UI" panose="020B0502040204020203" pitchFamily="34" charset="0"/>
              </a:rPr>
              <a:t> organizations, including </a:t>
            </a:r>
            <a:r>
              <a:rPr lang="en-US" sz="1600" b="1" dirty="0">
                <a:cs typeface="Segoe UI" panose="020B0502040204020203" pitchFamily="34" charset="0"/>
              </a:rPr>
              <a:t>most </a:t>
            </a:r>
            <a:r>
              <a:rPr lang="en-US" sz="1600" dirty="0">
                <a:cs typeface="Segoe UI" panose="020B0502040204020203" pitchFamily="34" charset="0"/>
              </a:rPr>
              <a:t>Fortune 500 companies, </a:t>
            </a:r>
            <a:r>
              <a:rPr lang="en-US" sz="1600" b="1" dirty="0">
                <a:cs typeface="Segoe UI" panose="020B0502040204020203" pitchFamily="34" charset="0"/>
              </a:rPr>
              <a:t>use</a:t>
            </a:r>
            <a:r>
              <a:rPr lang="en-US" sz="1600" dirty="0">
                <a:cs typeface="Segoe UI" panose="020B0502040204020203" pitchFamily="34" charset="0"/>
              </a:rPr>
              <a:t> Azure Active Directory. </a:t>
            </a:r>
          </a:p>
          <a:p>
            <a:endParaRPr lang="en-US" sz="1600" dirty="0"/>
          </a:p>
          <a:p>
            <a:r>
              <a:rPr lang="en-US" sz="1600" dirty="0"/>
              <a:t>Microsoft identity offers two additional solutions for partners and customers.</a:t>
            </a:r>
          </a:p>
          <a:p>
            <a:endParaRPr lang="en-US" sz="1500" dirty="0">
              <a:cs typeface="Segoe UI" panose="020B0502040204020203" pitchFamily="34" charset="0"/>
            </a:endParaRPr>
          </a:p>
        </p:txBody>
      </p:sp>
      <p:sp>
        <p:nvSpPr>
          <p:cNvPr id="9" name="Slide Image Placeholder 8">
            <a:extLst>
              <a:ext uri="{FF2B5EF4-FFF2-40B4-BE49-F238E27FC236}">
                <a16:creationId xmlns:a16="http://schemas.microsoft.com/office/drawing/2014/main" id="{86FBB584-265D-48F7-99A5-FCFA73909BA7}"/>
              </a:ext>
            </a:extLst>
          </p:cNvPr>
          <p:cNvSpPr>
            <a:spLocks noGrp="1" noRot="1" noChangeAspect="1"/>
          </p:cNvSpPr>
          <p:nvPr>
            <p:ph type="sldImg"/>
          </p:nvPr>
        </p:nvSpPr>
        <p:spPr/>
      </p:sp>
    </p:spTree>
    <p:extLst>
      <p:ext uri="{BB962C8B-B14F-4D97-AF65-F5344CB8AC3E}">
        <p14:creationId xmlns:p14="http://schemas.microsoft.com/office/powerpoint/2010/main" val="364417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business (B2B) enables an organization in Azure AD to securely share files and resources with another organization in Azure AD.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5:32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9389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Customer (B2C) enables an organization to provide customer-facing apps that enable users to sign with an identity they already have, such as a Microsoft Account, Gmail, Facebook, or Twitter account or create an account for the solution.​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93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Microsoft Graph is the gateway to all your data in the Microsoft Cloud. From Office 365, Enterprise Mobility + Security to Windows 10, Microsoft Graph enables developers to build applications that provide users access to their data. Developers and users can access their data with Microsoft Graph by authenticating and authorizing users with Microsoft identity.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5:32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0628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7133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Getting Started </a:t>
            </a:r>
            <a:br>
              <a:rPr lang="en-US" dirty="0"/>
            </a:br>
            <a:r>
              <a:rPr lang="en-US" dirty="0"/>
              <a:t>with </a:t>
            </a:r>
            <a:br>
              <a:rPr lang="en-US" dirty="0"/>
            </a:br>
            <a:r>
              <a:rPr lang="en-US" dirty="0"/>
              <a:t>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197327"/>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89937" y="-29290"/>
            <a:ext cx="1071836"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59522" y="1631991"/>
            <a:ext cx="1421325"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5" name="Freeform: Shape 414">
            <a:extLst>
              <a:ext uri="{FF2B5EF4-FFF2-40B4-BE49-F238E27FC236}">
                <a16:creationId xmlns:a16="http://schemas.microsoft.com/office/drawing/2014/main" id="{408C7F31-3DD1-4721-B938-F5D2F2E7E277}"/>
              </a:ext>
            </a:extLst>
          </p:cNvPr>
          <p:cNvSpPr/>
          <p:nvPr/>
        </p:nvSpPr>
        <p:spPr bwMode="auto">
          <a:xfrm rot="15286219">
            <a:off x="2491108" y="3952205"/>
            <a:ext cx="946339" cy="3220275"/>
          </a:xfrm>
          <a:custGeom>
            <a:avLst/>
            <a:gdLst>
              <a:gd name="connsiteX0" fmla="*/ 913420 w 927868"/>
              <a:gd name="connsiteY0" fmla="*/ 2856139 h 3157419"/>
              <a:gd name="connsiteX1" fmla="*/ 411979 w 927868"/>
              <a:gd name="connsiteY1" fmla="*/ 3142972 h 3157419"/>
              <a:gd name="connsiteX2" fmla="*/ 114351 w 927868"/>
              <a:gd name="connsiteY2" fmla="*/ 2803379 h 3157419"/>
              <a:gd name="connsiteX3" fmla="*/ 113654 w 927868"/>
              <a:gd name="connsiteY3" fmla="*/ 2783571 h 3157419"/>
              <a:gd name="connsiteX4" fmla="*/ 102988 w 927868"/>
              <a:gd name="connsiteY4" fmla="*/ 2783571 h 3157419"/>
              <a:gd name="connsiteX5" fmla="*/ 112560 w 927868"/>
              <a:gd name="connsiteY5" fmla="*/ 2752485 h 3157419"/>
              <a:gd name="connsiteX6" fmla="*/ 111528 w 927868"/>
              <a:gd name="connsiteY6" fmla="*/ 2723143 h 3157419"/>
              <a:gd name="connsiteX7" fmla="*/ 125146 w 927868"/>
              <a:gd name="connsiteY7" fmla="*/ 2641531 h 3157419"/>
              <a:gd name="connsiteX8" fmla="*/ 154779 w 927868"/>
              <a:gd name="connsiteY8" fmla="*/ 2564278 h 3157419"/>
              <a:gd name="connsiteX9" fmla="*/ 164378 w 927868"/>
              <a:gd name="connsiteY9" fmla="*/ 2549195 h 3157419"/>
              <a:gd name="connsiteX10" fmla="*/ 188356 w 927868"/>
              <a:gd name="connsiteY10" fmla="*/ 2448730 h 3157419"/>
              <a:gd name="connsiteX11" fmla="*/ 275890 w 927868"/>
              <a:gd name="connsiteY11" fmla="*/ 1593763 h 3157419"/>
              <a:gd name="connsiteX12" fmla="*/ 29463 w 927868"/>
              <a:gd name="connsiteY12" fmla="*/ 106737 h 3157419"/>
              <a:gd name="connsiteX13" fmla="*/ 0 w 927868"/>
              <a:gd name="connsiteY13" fmla="*/ 38733 h 3157419"/>
              <a:gd name="connsiteX14" fmla="*/ 0 w 927868"/>
              <a:gd name="connsiteY14" fmla="*/ 0 h 3157419"/>
              <a:gd name="connsiteX15" fmla="*/ 851091 w 927868"/>
              <a:gd name="connsiteY15" fmla="*/ 231710 h 3157419"/>
              <a:gd name="connsiteX16" fmla="*/ 802388 w 927868"/>
              <a:gd name="connsiteY16" fmla="*/ 325716 h 3157419"/>
              <a:gd name="connsiteX17" fmla="*/ 565208 w 927868"/>
              <a:gd name="connsiteY17" fmla="*/ 1235013 h 3157419"/>
              <a:gd name="connsiteX18" fmla="*/ 736005 w 927868"/>
              <a:gd name="connsiteY18" fmla="*/ 2400172 h 3157419"/>
              <a:gd name="connsiteX19" fmla="*/ 739204 w 927868"/>
              <a:gd name="connsiteY19" fmla="*/ 2406838 h 3157419"/>
              <a:gd name="connsiteX20" fmla="*/ 771571 w 927868"/>
              <a:gd name="connsiteY20" fmla="*/ 2427438 h 3157419"/>
              <a:gd name="connsiteX21" fmla="*/ 913420 w 927868"/>
              <a:gd name="connsiteY21" fmla="*/ 2856139 h 315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7868" h="3157419">
                <a:moveTo>
                  <a:pt x="913420" y="2856139"/>
                </a:moveTo>
                <a:cubicBezTo>
                  <a:pt x="854158" y="3073815"/>
                  <a:pt x="629655" y="3202234"/>
                  <a:pt x="411979" y="3142972"/>
                </a:cubicBezTo>
                <a:cubicBezTo>
                  <a:pt x="248722" y="3098525"/>
                  <a:pt x="135671" y="2961131"/>
                  <a:pt x="114351" y="2803379"/>
                </a:cubicBezTo>
                <a:lnTo>
                  <a:pt x="113654" y="2783571"/>
                </a:lnTo>
                <a:lnTo>
                  <a:pt x="102988" y="2783571"/>
                </a:lnTo>
                <a:lnTo>
                  <a:pt x="112560" y="2752485"/>
                </a:lnTo>
                <a:lnTo>
                  <a:pt x="111528" y="2723143"/>
                </a:lnTo>
                <a:cubicBezTo>
                  <a:pt x="113263" y="2696056"/>
                  <a:pt x="117738" y="2668740"/>
                  <a:pt x="125146" y="2641531"/>
                </a:cubicBezTo>
                <a:cubicBezTo>
                  <a:pt x="132554" y="2614321"/>
                  <a:pt x="142543" y="2588506"/>
                  <a:pt x="154779" y="2564278"/>
                </a:cubicBezTo>
                <a:lnTo>
                  <a:pt x="164378" y="2549195"/>
                </a:lnTo>
                <a:lnTo>
                  <a:pt x="188356" y="2448730"/>
                </a:lnTo>
                <a:cubicBezTo>
                  <a:pt x="242065" y="2184260"/>
                  <a:pt x="272958" y="1895851"/>
                  <a:pt x="275890" y="1593763"/>
                </a:cubicBezTo>
                <a:cubicBezTo>
                  <a:pt x="281362" y="1029867"/>
                  <a:pt x="188496" y="511731"/>
                  <a:pt x="29463" y="106737"/>
                </a:cubicBezTo>
                <a:lnTo>
                  <a:pt x="0" y="38733"/>
                </a:lnTo>
                <a:lnTo>
                  <a:pt x="0" y="0"/>
                </a:lnTo>
                <a:lnTo>
                  <a:pt x="851091" y="231710"/>
                </a:lnTo>
                <a:lnTo>
                  <a:pt x="802388" y="325716"/>
                </a:lnTo>
                <a:cubicBezTo>
                  <a:pt x="676800" y="589010"/>
                  <a:pt x="592164" y="899198"/>
                  <a:pt x="565208" y="1235013"/>
                </a:cubicBezTo>
                <a:cubicBezTo>
                  <a:pt x="530551" y="1666776"/>
                  <a:pt x="596781" y="2071926"/>
                  <a:pt x="736005" y="2400172"/>
                </a:cubicBezTo>
                <a:lnTo>
                  <a:pt x="739204" y="2406838"/>
                </a:lnTo>
                <a:lnTo>
                  <a:pt x="771571" y="2427438"/>
                </a:lnTo>
                <a:cubicBezTo>
                  <a:pt x="896743" y="2525785"/>
                  <a:pt x="957867" y="2692882"/>
                  <a:pt x="913420" y="2856139"/>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95831" y="3167849"/>
            <a:ext cx="906440"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435632" y="1610967"/>
            <a:ext cx="896298" cy="896298"/>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296169"/>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029619"/>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hq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004019"/>
            <a:ext cx="1771946" cy="1491623"/>
            <a:chOff x="10098218" y="4868079"/>
            <a:chExt cx="1737360" cy="1462508"/>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687205"/>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1995388"/>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423064"/>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418382"/>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36"/>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699881"/>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586877"/>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66304" y="3643441"/>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21665" y="3385295"/>
            <a:ext cx="896298" cy="896298"/>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325689" y="1793148"/>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46774" y="5453335"/>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85508" y="5114754"/>
            <a:ext cx="896298" cy="896298"/>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75784" y="4479800"/>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14519" y="4325390"/>
            <a:ext cx="896298" cy="896298"/>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83884" y="2685370"/>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22087" y="2409046"/>
            <a:ext cx="896298" cy="896298"/>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889893"/>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516261"/>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9049" y="3864077"/>
            <a:ext cx="896298" cy="89629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41688" y="4743035"/>
            <a:ext cx="896298" cy="89629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9049" y="2745575"/>
            <a:ext cx="896298" cy="89629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41688" y="1882116"/>
            <a:ext cx="896298" cy="89629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804214"/>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410300"/>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045127"/>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1868580" y="1882116"/>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647881" y="2765005"/>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00780" y="4426857"/>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377236" y="5114758"/>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262826"/>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889893"/>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804214"/>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169019"/>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hqprint">
              <a:biLevel thresh="25000"/>
              <a:extLst>
                <a:ext uri="{28A0092B-C50C-407E-A947-70E740481C1C}">
                  <a14:useLocalDpi xmlns:a14="http://schemas.microsoft.com/office/drawing/2010/main"/>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50730" y="1911492"/>
              <a:ext cx="761747"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rPr>
                <a:t>Machine</a:t>
              </a:r>
              <a:br>
                <a:rPr lang="en-US" sz="1099">
                  <a:solidFill>
                    <a:srgbClr val="FFFFFF"/>
                  </a:solidFill>
                </a:rPr>
              </a:br>
              <a:r>
                <a:rPr lang="en-US" sz="1099">
                  <a:solidFill>
                    <a:srgbClr val="FFFFFF"/>
                  </a:solidFill>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312228"/>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243816"/>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125597"/>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463726"/>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568619"/>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596984"/>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804214"/>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944244"/>
            <a:ext cx="1758593" cy="1180755"/>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745059"/>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4960505"/>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699881"/>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888335"/>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36"/>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8" t="-2837" r="78638"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r="67906"/>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Tree>
    <p:extLst>
      <p:ext uri="{BB962C8B-B14F-4D97-AF65-F5344CB8AC3E}">
        <p14:creationId xmlns:p14="http://schemas.microsoft.com/office/powerpoint/2010/main" val="449289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415"/>
                                        </p:tgtEl>
                                        <p:attrNameLst>
                                          <p:attrName>style.visibility</p:attrName>
                                        </p:attrNameLst>
                                      </p:cBhvr>
                                      <p:to>
                                        <p:strVal val="visible"/>
                                      </p:to>
                                    </p:set>
                                    <p:animEffect transition="in" filter="wipe(right)">
                                      <p:cBhvr>
                                        <p:cTn id="70" dur="500"/>
                                        <p:tgtEl>
                                          <p:spTgt spid="415"/>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childTnLst>
                          </p:cTn>
                        </p:par>
                        <p:par>
                          <p:cTn id="183" fill="hold">
                            <p:stCondLst>
                              <p:cond delay="3500"/>
                            </p:stCondLst>
                            <p:childTnLst>
                              <p:par>
                                <p:cTn id="184" presetID="10" presetClass="entr" presetSubtype="0" fill="hold" nodeType="afterEffect">
                                  <p:stCondLst>
                                    <p:cond delay="0"/>
                                  </p:stCondLst>
                                  <p:childTnLst>
                                    <p:set>
                                      <p:cBhvr>
                                        <p:cTn id="185" dur="1" fill="hold">
                                          <p:stCondLst>
                                            <p:cond delay="0"/>
                                          </p:stCondLst>
                                        </p:cTn>
                                        <p:tgtEl>
                                          <p:spTgt spid="229"/>
                                        </p:tgtEl>
                                        <p:attrNameLst>
                                          <p:attrName>style.visibility</p:attrName>
                                        </p:attrNameLst>
                                      </p:cBhvr>
                                      <p:to>
                                        <p:strVal val="visible"/>
                                      </p:to>
                                    </p:set>
                                    <p:animEffect transition="in" filter="fade">
                                      <p:cBhvr>
                                        <p:cTn id="186" dur="500"/>
                                        <p:tgtEl>
                                          <p:spTgt spid="229"/>
                                        </p:tgtEl>
                                      </p:cBhvr>
                                    </p:animEffect>
                                  </p:childTnLst>
                                </p:cTn>
                              </p:par>
                            </p:childTnLst>
                          </p:cTn>
                        </p:par>
                        <p:par>
                          <p:cTn id="187" fill="hold">
                            <p:stCondLst>
                              <p:cond delay="4000"/>
                            </p:stCondLst>
                            <p:childTnLst>
                              <p:par>
                                <p:cTn id="188" presetID="10" presetClass="entr" presetSubtype="0" fill="hold" nodeType="afterEffect">
                                  <p:stCondLst>
                                    <p:cond delay="0"/>
                                  </p:stCondLst>
                                  <p:childTnLst>
                                    <p:set>
                                      <p:cBhvr>
                                        <p:cTn id="189" dur="1" fill="hold">
                                          <p:stCondLst>
                                            <p:cond delay="0"/>
                                          </p:stCondLst>
                                        </p:cTn>
                                        <p:tgtEl>
                                          <p:spTgt spid="269"/>
                                        </p:tgtEl>
                                        <p:attrNameLst>
                                          <p:attrName>style.visibility</p:attrName>
                                        </p:attrNameLst>
                                      </p:cBhvr>
                                      <p:to>
                                        <p:strVal val="visible"/>
                                      </p:to>
                                    </p:set>
                                    <p:animEffect transition="in" filter="fade">
                                      <p:cBhvr>
                                        <p:cTn id="190" dur="500"/>
                                        <p:tgtEl>
                                          <p:spTgt spid="269"/>
                                        </p:tgtEl>
                                      </p:cBhvr>
                                    </p:animEffect>
                                  </p:childTnLst>
                                </p:cTn>
                              </p:par>
                            </p:childTnLst>
                          </p:cTn>
                        </p:par>
                        <p:par>
                          <p:cTn id="191" fill="hold">
                            <p:stCondLst>
                              <p:cond delay="4500"/>
                            </p:stCondLst>
                            <p:childTnLst>
                              <p:par>
                                <p:cTn id="192" presetID="10" presetClass="entr" presetSubtype="0" fill="hold" nodeType="afterEffect">
                                  <p:stCondLst>
                                    <p:cond delay="0"/>
                                  </p:stCondLst>
                                  <p:childTnLst>
                                    <p:set>
                                      <p:cBhvr>
                                        <p:cTn id="193" dur="1" fill="hold">
                                          <p:stCondLst>
                                            <p:cond delay="0"/>
                                          </p:stCondLst>
                                        </p:cTn>
                                        <p:tgtEl>
                                          <p:spTgt spid="232"/>
                                        </p:tgtEl>
                                        <p:attrNameLst>
                                          <p:attrName>style.visibility</p:attrName>
                                        </p:attrNameLst>
                                      </p:cBhvr>
                                      <p:to>
                                        <p:strVal val="visible"/>
                                      </p:to>
                                    </p:set>
                                    <p:animEffect transition="in" filter="fade">
                                      <p:cBhvr>
                                        <p:cTn id="194" dur="500"/>
                                        <p:tgtEl>
                                          <p:spTgt spid="232"/>
                                        </p:tgtEl>
                                      </p:cBhvr>
                                    </p:animEffect>
                                  </p:childTnLst>
                                </p:cTn>
                              </p:par>
                            </p:childTnLst>
                          </p:cTn>
                        </p:par>
                        <p:par>
                          <p:cTn id="195" fill="hold">
                            <p:stCondLst>
                              <p:cond delay="5000"/>
                            </p:stCondLst>
                            <p:childTnLst>
                              <p:par>
                                <p:cTn id="196" presetID="22" presetClass="entr" presetSubtype="8" fill="hold" grpId="0" nodeType="afterEffect">
                                  <p:stCondLst>
                                    <p:cond delay="0"/>
                                  </p:stCondLst>
                                  <p:childTnLst>
                                    <p:set>
                                      <p:cBhvr>
                                        <p:cTn id="197" dur="1" fill="hold">
                                          <p:stCondLst>
                                            <p:cond delay="0"/>
                                          </p:stCondLst>
                                        </p:cTn>
                                        <p:tgtEl>
                                          <p:spTgt spid="438"/>
                                        </p:tgtEl>
                                        <p:attrNameLst>
                                          <p:attrName>style.visibility</p:attrName>
                                        </p:attrNameLst>
                                      </p:cBhvr>
                                      <p:to>
                                        <p:strVal val="visible"/>
                                      </p:to>
                                    </p:set>
                                    <p:animEffect transition="in" filter="wipe(left)">
                                      <p:cBhvr>
                                        <p:cTn id="198"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415"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ID tokens</a:t>
            </a:r>
          </a:p>
        </p:txBody>
      </p:sp>
    </p:spTree>
    <p:extLst>
      <p:ext uri="{BB962C8B-B14F-4D97-AF65-F5344CB8AC3E}">
        <p14:creationId xmlns:p14="http://schemas.microsoft.com/office/powerpoint/2010/main" val="1972419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291236-F992-EA4A-ADB1-1C6B3CD67061}"/>
              </a:ext>
            </a:extLst>
          </p:cNvPr>
          <p:cNvSpPr>
            <a:spLocks noGrp="1"/>
          </p:cNvSpPr>
          <p:nvPr>
            <p:ph type="title"/>
          </p:nvPr>
        </p:nvSpPr>
        <p:spPr/>
        <p:txBody>
          <a:bodyPr/>
          <a:lstStyle/>
          <a:p>
            <a:r>
              <a:rPr lang="en-US" dirty="0"/>
              <a:t>OpenID Connect &amp; ID tokens</a:t>
            </a:r>
          </a:p>
        </p:txBody>
      </p:sp>
      <p:sp>
        <p:nvSpPr>
          <p:cNvPr id="8" name="Text Placeholder 7">
            <a:extLst>
              <a:ext uri="{FF2B5EF4-FFF2-40B4-BE49-F238E27FC236}">
                <a16:creationId xmlns:a16="http://schemas.microsoft.com/office/drawing/2014/main" id="{E746488B-9DCE-9A4B-96F7-5A50C5760332}"/>
              </a:ext>
            </a:extLst>
          </p:cNvPr>
          <p:cNvSpPr>
            <a:spLocks noGrp="1"/>
          </p:cNvSpPr>
          <p:nvPr>
            <p:ph type="body" sz="quarter" idx="10"/>
          </p:nvPr>
        </p:nvSpPr>
        <p:spPr>
          <a:xfrm>
            <a:off x="465138" y="1919804"/>
            <a:ext cx="11533187" cy="4370427"/>
          </a:xfrm>
        </p:spPr>
        <p:txBody>
          <a:bodyPr/>
          <a:lstStyle/>
          <a:p>
            <a:r>
              <a:rPr lang="en-US" dirty="0"/>
              <a:t>Open ID Connect extends OAuth 2.0</a:t>
            </a:r>
          </a:p>
          <a:p>
            <a:r>
              <a:rPr lang="en-US" dirty="0"/>
              <a:t>	Uses OAuth 2.0’s </a:t>
            </a:r>
            <a:r>
              <a:rPr lang="en-US" i="1" dirty="0"/>
              <a:t>authorization</a:t>
            </a:r>
            <a:r>
              <a:rPr lang="en-US" dirty="0"/>
              <a:t> protocol as an </a:t>
            </a:r>
            <a:r>
              <a:rPr lang="en-US" i="1" dirty="0"/>
              <a:t>authentication </a:t>
            </a:r>
            <a:r>
              <a:rPr lang="en-US" dirty="0"/>
              <a:t>protocol</a:t>
            </a:r>
          </a:p>
          <a:p>
            <a:endParaRPr lang="en-US" dirty="0"/>
          </a:p>
          <a:p>
            <a:r>
              <a:rPr lang="en-US" dirty="0"/>
              <a:t>Enables developers to implement single sign-on using OAuth</a:t>
            </a:r>
          </a:p>
          <a:p>
            <a:endParaRPr lang="en-US" dirty="0"/>
          </a:p>
          <a:p>
            <a:r>
              <a:rPr lang="en-US" dirty="0"/>
              <a:t>ID token</a:t>
            </a:r>
          </a:p>
          <a:p>
            <a:r>
              <a:rPr lang="en-US" dirty="0"/>
              <a:t>	Security token that clients can use to verify identity of user</a:t>
            </a:r>
          </a:p>
          <a:p>
            <a:endParaRPr lang="en-US" dirty="0"/>
          </a:p>
          <a:p>
            <a:r>
              <a:rPr lang="en-US" dirty="0"/>
              <a:t>	Contains basic profile information about the user</a:t>
            </a:r>
          </a:p>
          <a:p>
            <a:endParaRPr lang="en-US" dirty="0"/>
          </a:p>
          <a:p>
            <a:r>
              <a:rPr lang="en-US" dirty="0"/>
              <a:t>	Claims in ID tokens can be used for the user experience, keys in DB’s &amp; providing access to </a:t>
            </a:r>
          </a:p>
          <a:p>
            <a:r>
              <a:rPr lang="en-US" dirty="0"/>
              <a:t>	client applications</a:t>
            </a:r>
          </a:p>
        </p:txBody>
      </p:sp>
    </p:spTree>
    <p:extLst>
      <p:ext uri="{BB962C8B-B14F-4D97-AF65-F5344CB8AC3E}">
        <p14:creationId xmlns:p14="http://schemas.microsoft.com/office/powerpoint/2010/main" val="35244242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C30C-7B65-EF4A-968C-55A61892C7BA}"/>
              </a:ext>
            </a:extLst>
          </p:cNvPr>
          <p:cNvSpPr>
            <a:spLocks noGrp="1"/>
          </p:cNvSpPr>
          <p:nvPr>
            <p:ph type="title"/>
          </p:nvPr>
        </p:nvSpPr>
        <p:spPr/>
        <p:txBody>
          <a:bodyPr/>
          <a:lstStyle/>
          <a:p>
            <a:r>
              <a:rPr lang="en-US" dirty="0"/>
              <a:t>ID token claims</a:t>
            </a:r>
          </a:p>
        </p:txBody>
      </p:sp>
      <p:sp>
        <p:nvSpPr>
          <p:cNvPr id="3" name="Text Placeholder 2">
            <a:extLst>
              <a:ext uri="{FF2B5EF4-FFF2-40B4-BE49-F238E27FC236}">
                <a16:creationId xmlns:a16="http://schemas.microsoft.com/office/drawing/2014/main" id="{D115621F-BC6E-7C44-8ADC-1A6505E07621}"/>
              </a:ext>
            </a:extLst>
          </p:cNvPr>
          <p:cNvSpPr>
            <a:spLocks noGrp="1"/>
          </p:cNvSpPr>
          <p:nvPr>
            <p:ph type="body" sz="quarter" idx="10"/>
          </p:nvPr>
        </p:nvSpPr>
        <p:spPr>
          <a:xfrm>
            <a:off x="465138" y="1499180"/>
            <a:ext cx="11533187" cy="307777"/>
          </a:xfrm>
        </p:spPr>
        <p:txBody>
          <a:bodyPr/>
          <a:lstStyle/>
          <a:p>
            <a:r>
              <a:rPr lang="en-US" dirty="0"/>
              <a:t>ID tokens contain the claims in the payload</a:t>
            </a:r>
          </a:p>
        </p:txBody>
      </p:sp>
      <p:sp>
        <p:nvSpPr>
          <p:cNvPr id="4" name="Text Placeholder 3">
            <a:extLst>
              <a:ext uri="{FF2B5EF4-FFF2-40B4-BE49-F238E27FC236}">
                <a16:creationId xmlns:a16="http://schemas.microsoft.com/office/drawing/2014/main" id="{717BF4D1-1EDD-844F-83D4-A6883DD9C4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D2AC91E6-C4AE-A548-98C4-23945A9F06BA}"/>
              </a:ext>
            </a:extLst>
          </p:cNvPr>
          <p:cNvSpPr>
            <a:spLocks noGrp="1"/>
          </p:cNvSpPr>
          <p:nvPr>
            <p:ph type="body" sz="quarter" idx="12"/>
          </p:nvPr>
        </p:nvSpPr>
        <p:spPr/>
        <p:txBody>
          <a:bodyPr/>
          <a:lstStyle/>
          <a:p>
            <a:endParaRPr lang="en-US"/>
          </a:p>
        </p:txBody>
      </p:sp>
      <p:graphicFrame>
        <p:nvGraphicFramePr>
          <p:cNvPr id="7" name="Table 6">
            <a:extLst>
              <a:ext uri="{FF2B5EF4-FFF2-40B4-BE49-F238E27FC236}">
                <a16:creationId xmlns:a16="http://schemas.microsoft.com/office/drawing/2014/main" id="{E4BBFF62-5DC1-7B44-9136-2C38EDD3C80A}"/>
              </a:ext>
            </a:extLst>
          </p:cNvPr>
          <p:cNvGraphicFramePr>
            <a:graphicFrameLocks noGrp="1"/>
          </p:cNvGraphicFramePr>
          <p:nvPr>
            <p:extLst>
              <p:ext uri="{D42A27DB-BD31-4B8C-83A1-F6EECF244321}">
                <p14:modId xmlns:p14="http://schemas.microsoft.com/office/powerpoint/2010/main" val="1236457844"/>
              </p:ext>
            </p:extLst>
          </p:nvPr>
        </p:nvGraphicFramePr>
        <p:xfrm>
          <a:off x="465138" y="1938400"/>
          <a:ext cx="11400762" cy="4450080"/>
        </p:xfrm>
        <a:graphic>
          <a:graphicData uri="http://schemas.openxmlformats.org/drawingml/2006/table">
            <a:tbl>
              <a:tblPr firstRow="1" bandRow="1">
                <a:tableStyleId>{5C22544A-7EE6-4342-B048-85BDC9FD1C3A}</a:tableStyleId>
              </a:tblPr>
              <a:tblGrid>
                <a:gridCol w="2251964">
                  <a:extLst>
                    <a:ext uri="{9D8B030D-6E8A-4147-A177-3AD203B41FA5}">
                      <a16:colId xmlns:a16="http://schemas.microsoft.com/office/drawing/2014/main" val="3125580209"/>
                    </a:ext>
                  </a:extLst>
                </a:gridCol>
                <a:gridCol w="9148798">
                  <a:extLst>
                    <a:ext uri="{9D8B030D-6E8A-4147-A177-3AD203B41FA5}">
                      <a16:colId xmlns:a16="http://schemas.microsoft.com/office/drawing/2014/main" val="2154290756"/>
                    </a:ext>
                  </a:extLst>
                </a:gridCol>
              </a:tblGrid>
              <a:tr h="325812">
                <a:tc>
                  <a:txBody>
                    <a:bodyPr/>
                    <a:lstStyle/>
                    <a:p>
                      <a:r>
                        <a:rPr lang="en-US" sz="1600" dirty="0">
                          <a:solidFill>
                            <a:schemeClr val="bg2"/>
                          </a:solidFill>
                          <a:latin typeface="+mj-lt"/>
                        </a:rPr>
                        <a:t>Noteworthy Claims</a:t>
                      </a:r>
                    </a:p>
                  </a:txBody>
                  <a:tcPr marL="45720" marR="45720"/>
                </a:tc>
                <a:tc>
                  <a:txBody>
                    <a:bodyPr/>
                    <a:lstStyle/>
                    <a:p>
                      <a:r>
                        <a:rPr lang="en-US" sz="1600" dirty="0">
                          <a:solidFill>
                            <a:schemeClr val="bg2"/>
                          </a:solidFill>
                          <a:latin typeface="+mj-lt"/>
                        </a:rPr>
                        <a:t>Description</a:t>
                      </a:r>
                    </a:p>
                  </a:txBody>
                  <a:tcPr marL="45720" marR="45720"/>
                </a:tc>
                <a:extLst>
                  <a:ext uri="{0D108BD9-81ED-4DB2-BD59-A6C34878D82A}">
                    <a16:rowId xmlns:a16="http://schemas.microsoft.com/office/drawing/2014/main" val="3391520303"/>
                  </a:ext>
                </a:extLst>
              </a:tr>
              <a:tr h="2706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latin typeface="Courier New" panose="02070309020205020404" pitchFamily="49" charset="0"/>
                          <a:cs typeface="Courier New" panose="02070309020205020404" pitchFamily="49" charset="0"/>
                        </a:rPr>
                        <a:t>aud</a:t>
                      </a:r>
                      <a:endParaRPr lang="en-US" sz="1200" b="0" dirty="0">
                        <a:solidFill>
                          <a:schemeClr val="tx1"/>
                        </a:solidFill>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Identifies the intended recipient of the token. In </a:t>
                      </a:r>
                      <a:r>
                        <a:rPr lang="en-US" sz="1200" b="0" dirty="0" err="1">
                          <a:solidFill>
                            <a:schemeClr val="tx1"/>
                          </a:solidFill>
                          <a:latin typeface="+mn-lt"/>
                        </a:rPr>
                        <a:t>id_tokens</a:t>
                      </a:r>
                      <a:r>
                        <a:rPr lang="en-US" sz="1200" b="0" dirty="0">
                          <a:solidFill>
                            <a:schemeClr val="tx1"/>
                          </a:solidFill>
                          <a:latin typeface="+mn-lt"/>
                        </a:rPr>
                        <a:t>, the audience is your app's Application ID, assigned to your app in the Azure portal.</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3358532"/>
                  </a:ext>
                </a:extLst>
              </a:tr>
              <a:tr h="270627">
                <a:tc>
                  <a:txBody>
                    <a:bodyPr/>
                    <a:lstStyle/>
                    <a:p>
                      <a:r>
                        <a:rPr lang="en-US" sz="1200" dirty="0" err="1">
                          <a:latin typeface="Courier New" panose="02070309020205020404" pitchFamily="49" charset="0"/>
                          <a:cs typeface="Courier New" panose="02070309020205020404" pitchFamily="49" charset="0"/>
                        </a:rPr>
                        <a:t>iss</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Identifies the security token service (STS) that constructs and returns the token, and the Azure AD tenant in which the user was authenticated.</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75157272"/>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iat</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"Issued At" indicates when the authentication for this token occurred.</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70627">
                <a:tc>
                  <a:txBody>
                    <a:bodyPr/>
                    <a:lstStyle/>
                    <a:p>
                      <a:r>
                        <a:rPr lang="en-US" sz="1200" dirty="0" err="1">
                          <a:latin typeface="Courier New" panose="02070309020205020404" pitchFamily="49" charset="0"/>
                          <a:cs typeface="Courier New" panose="02070309020205020404" pitchFamily="49" charset="0"/>
                        </a:rPr>
                        <a:t>idp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Records the identity provider that authenticated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5738556"/>
                  </a:ext>
                </a:extLst>
              </a:tr>
              <a:tr h="270627">
                <a:tc>
                  <a:txBody>
                    <a:bodyPr/>
                    <a:lstStyle/>
                    <a:p>
                      <a:r>
                        <a:rPr lang="en-US" sz="1200" dirty="0" err="1">
                          <a:latin typeface="Courier New" panose="02070309020205020404" pitchFamily="49" charset="0"/>
                          <a:cs typeface="Courier New" panose="02070309020205020404" pitchFamily="49" charset="0"/>
                        </a:rPr>
                        <a:t>nbf</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The "</a:t>
                      </a:r>
                      <a:r>
                        <a:rPr lang="en-US" sz="1200" dirty="0" err="1">
                          <a:latin typeface="+mn-lt"/>
                        </a:rPr>
                        <a:t>nbf</a:t>
                      </a:r>
                      <a:r>
                        <a:rPr lang="en-US" sz="1200" dirty="0">
                          <a:latin typeface="+mn-lt"/>
                        </a:rPr>
                        <a:t>" (not before) claim identifies the time before which the JWT MUST NOT be accepted for processing.</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022554046"/>
                  </a:ext>
                </a:extLst>
              </a:tr>
              <a:tr h="270627">
                <a:tc>
                  <a:txBody>
                    <a:bodyPr/>
                    <a:lstStyle/>
                    <a:p>
                      <a:r>
                        <a:rPr lang="en-US" sz="1200" b="0" dirty="0">
                          <a:solidFill>
                            <a:schemeClr val="tx1"/>
                          </a:solidFill>
                          <a:latin typeface="Courier New" panose="02070309020205020404" pitchFamily="49" charset="0"/>
                          <a:cs typeface="Courier New" panose="02070309020205020404" pitchFamily="49" charset="0"/>
                        </a:rPr>
                        <a:t>exp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"exp" (expiration time) claim identifies the expiration time on or after which the JWT MUST NOT be accepted for processing.</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c_hash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code hash is included in ID tokens only when the ID token is issued with an OAuth 2.0 authorization code.</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at_hash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access token hash is included in ID tokens only when the ID token is issued with an OAuth 2.0 access token.</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43083545"/>
                  </a:ext>
                </a:extLst>
              </a:tr>
              <a:tr h="270627">
                <a:tc>
                  <a:txBody>
                    <a:bodyPr/>
                    <a:lstStyle/>
                    <a:p>
                      <a:r>
                        <a:rPr lang="en-US" sz="1200" dirty="0" err="1">
                          <a:latin typeface="Courier New" panose="02070309020205020404" pitchFamily="49" charset="0"/>
                          <a:cs typeface="Courier New" panose="02070309020205020404" pitchFamily="49" charset="0"/>
                        </a:rPr>
                        <a:t>preferred_username</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primary username that represents the user.</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755349799"/>
                  </a:ext>
                </a:extLst>
              </a:tr>
              <a:tr h="27062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Courier New" panose="02070309020205020404" pitchFamily="49" charset="0"/>
                          <a:ea typeface="+mn-ea"/>
                          <a:cs typeface="Courier New" panose="02070309020205020404" pitchFamily="49" charset="0"/>
                        </a:rPr>
                        <a:t>email</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email claim is present by default for guest accounts that have an email address and when specified by the developer, for users with email provided by the resource tenant.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70627">
                <a:tc>
                  <a:txBody>
                    <a:bodyPr/>
                    <a:lstStyle/>
                    <a:p>
                      <a:r>
                        <a:rPr lang="en-US" sz="1200" dirty="0">
                          <a:latin typeface="Courier New" panose="02070309020205020404" pitchFamily="49" charset="0"/>
                          <a:cs typeface="Courier New" panose="02070309020205020404" pitchFamily="49" charset="0"/>
                        </a:rPr>
                        <a:t>name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name claim provides a human-readable value that identifies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70627">
                <a:tc>
                  <a:txBody>
                    <a:bodyPr/>
                    <a:lstStyle/>
                    <a:p>
                      <a:r>
                        <a:rPr lang="en-US" sz="1200" b="0" kern="1200" dirty="0">
                          <a:solidFill>
                            <a:schemeClr val="tx1"/>
                          </a:solidFill>
                          <a:latin typeface="Courier New" panose="02070309020205020404" pitchFamily="49" charset="0"/>
                          <a:ea typeface="+mn-ea"/>
                          <a:cs typeface="Courier New" panose="02070309020205020404" pitchFamily="49" charset="0"/>
                        </a:rPr>
                        <a:t>nonce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nonce matches the parameter included in the original /authorize request to the IDP.</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90121495"/>
                  </a:ext>
                </a:extLst>
              </a:tr>
              <a:tr h="270627">
                <a:tc>
                  <a:txBody>
                    <a:bodyPr/>
                    <a:lstStyle/>
                    <a:p>
                      <a:r>
                        <a:rPr lang="en-US" sz="1200" b="0" kern="1200" dirty="0" err="1">
                          <a:solidFill>
                            <a:schemeClr val="tx1"/>
                          </a:solidFill>
                          <a:latin typeface="Courier New" panose="02070309020205020404" pitchFamily="49" charset="0"/>
                          <a:ea typeface="+mn-ea"/>
                          <a:cs typeface="Courier New" panose="02070309020205020404" pitchFamily="49" charset="0"/>
                        </a:rPr>
                        <a:t>oid</a:t>
                      </a:r>
                      <a:endParaRPr lang="en-US" sz="1200" b="0" kern="1200" dirty="0">
                        <a:solidFill>
                          <a:schemeClr val="tx1"/>
                        </a:solidFill>
                        <a:latin typeface="Courier New" panose="02070309020205020404" pitchFamily="49" charset="0"/>
                        <a:ea typeface="+mn-ea"/>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dirty="0">
                          <a:latin typeface="+mn-lt"/>
                        </a:rPr>
                        <a:t>The immutable identifier for an object in the Microsoft identity system, in this case, a user account.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2920631356"/>
                  </a:ext>
                </a:extLst>
              </a:tr>
            </a:tbl>
          </a:graphicData>
        </a:graphic>
      </p:graphicFrame>
    </p:spTree>
    <p:extLst>
      <p:ext uri="{BB962C8B-B14F-4D97-AF65-F5344CB8AC3E}">
        <p14:creationId xmlns:p14="http://schemas.microsoft.com/office/powerpoint/2010/main" val="19378972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ID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2831544"/>
          </a:xfrm>
        </p:spPr>
        <p:txBody>
          <a:bodyPr/>
          <a:lstStyle/>
          <a:p>
            <a:pPr fontAlgn="base"/>
            <a:r>
              <a:rPr lang="en-US" dirty="0"/>
              <a:t>Developers should use a well-maintained OpenID Connect Library like the Microsoft Authentication Library (MSAL) to obtain ID Tokens. For example in MSAL JS​</a:t>
            </a:r>
          </a:p>
          <a:p>
            <a:pPr fontAlgn="base"/>
            <a:r>
              <a:rPr lang="en-US" dirty="0"/>
              <a:t>​</a:t>
            </a:r>
          </a:p>
          <a:p>
            <a:pPr fontAlgn="base"/>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myMSALObj</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a:p>
            <a:pPr fontAlgn="base"/>
            <a:endParaRPr lang="en-US" dirty="0">
              <a:latin typeface="Courier New" panose="02070309020205020404" pitchFamily="49" charset="0"/>
              <a:cs typeface="Courier New" panose="02070309020205020404" pitchFamily="49" charset="0"/>
            </a:endParaRPr>
          </a:p>
          <a:p>
            <a:pPr fontAlgn="base"/>
            <a:r>
              <a:rPr lang="en-US" dirty="0" err="1">
                <a:latin typeface="Courier New" panose="02070309020205020404" pitchFamily="49" charset="0"/>
                <a:cs typeface="Courier New" panose="02070309020205020404" pitchFamily="49" charset="0"/>
              </a:rPr>
              <a:t>myMSALObj.loginPopup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739808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Access tokens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B4A16-0298-0E44-81A7-027FA798EBE3}"/>
              </a:ext>
            </a:extLst>
          </p:cNvPr>
          <p:cNvSpPr>
            <a:spLocks noGrp="1"/>
          </p:cNvSpPr>
          <p:nvPr>
            <p:ph type="title"/>
          </p:nvPr>
        </p:nvSpPr>
        <p:spPr/>
        <p:txBody>
          <a:bodyPr/>
          <a:lstStyle/>
          <a:p>
            <a:r>
              <a:rPr lang="en-US" dirty="0"/>
              <a:t>Access tokens</a:t>
            </a:r>
          </a:p>
        </p:txBody>
      </p:sp>
      <p:sp>
        <p:nvSpPr>
          <p:cNvPr id="4" name="Text Placeholder 3">
            <a:extLst>
              <a:ext uri="{FF2B5EF4-FFF2-40B4-BE49-F238E27FC236}">
                <a16:creationId xmlns:a16="http://schemas.microsoft.com/office/drawing/2014/main" id="{20D99306-2374-F147-BBAC-2BACAFB7944B}"/>
              </a:ext>
            </a:extLst>
          </p:cNvPr>
          <p:cNvSpPr>
            <a:spLocks noGrp="1"/>
          </p:cNvSpPr>
          <p:nvPr>
            <p:ph type="body" sz="quarter" idx="10"/>
          </p:nvPr>
        </p:nvSpPr>
        <p:spPr>
          <a:xfrm>
            <a:off x="465138" y="1919804"/>
            <a:ext cx="11533187" cy="1354217"/>
          </a:xfrm>
        </p:spPr>
        <p:txBody>
          <a:bodyPr/>
          <a:lstStyle/>
          <a:p>
            <a:r>
              <a:rPr lang="en-US" dirty="0"/>
              <a:t>ID tokens are used to identify users</a:t>
            </a:r>
          </a:p>
          <a:p>
            <a:endParaRPr lang="en-US" dirty="0"/>
          </a:p>
          <a:p>
            <a:r>
              <a:rPr lang="en-US" dirty="0"/>
              <a:t>Access tokens are used to authorize a range of operation against an API for the application on behalf of the user</a:t>
            </a:r>
          </a:p>
        </p:txBody>
      </p:sp>
    </p:spTree>
    <p:extLst>
      <p:ext uri="{BB962C8B-B14F-4D97-AF65-F5344CB8AC3E}">
        <p14:creationId xmlns:p14="http://schemas.microsoft.com/office/powerpoint/2010/main" val="3344831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access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3631763"/>
          </a:xfrm>
        </p:spPr>
        <p:txBody>
          <a:bodyPr/>
          <a:lstStyle/>
          <a:p>
            <a:pPr fontAlgn="base"/>
            <a:r>
              <a:rPr lang="en-US" dirty="0"/>
              <a:t>Always try the silent token acquisition before attempting interactive token acquisition​</a:t>
            </a:r>
          </a:p>
          <a:p>
            <a:pPr fontAlgn="base"/>
            <a:r>
              <a:rPr lang="en-US" dirty="0"/>
              <a:t>​</a:t>
            </a:r>
          </a:p>
          <a:p>
            <a:pPr fontAlgn="base"/>
            <a:r>
              <a:rPr lang="en-US" dirty="0"/>
              <a:t>​</a:t>
            </a:r>
            <a:r>
              <a:rPr lang="en-US" dirty="0">
                <a:latin typeface="Courier New" panose="02070309020205020404" pitchFamily="49" charset="0"/>
                <a:cs typeface="Courier New" panose="02070309020205020404" pitchFamily="49" charset="0"/>
              </a:rPr>
              <a:t>try​{​</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app.AcquireTokenSilent</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catch(</a:t>
            </a:r>
            <a:r>
              <a:rPr lang="en-US" dirty="0" err="1">
                <a:latin typeface="Courier New" panose="02070309020205020404" pitchFamily="49" charset="0"/>
                <a:cs typeface="Courier New" panose="02070309020205020404" pitchFamily="49" charset="0"/>
              </a:rPr>
              <a:t>MsalUiRequiredException</a:t>
            </a:r>
            <a:r>
              <a:rPr lang="en-US" dirty="0">
                <a:latin typeface="Courier New" panose="02070309020205020404" pitchFamily="49" charset="0"/>
                <a:cs typeface="Courier New" panose="02070309020205020404" pitchFamily="49" charset="0"/>
              </a:rPr>
              <a:t> ex)​{​</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endParaRPr lang="en-US" dirty="0"/>
          </a:p>
          <a:p>
            <a:pPr fontAlgn="base"/>
            <a:r>
              <a:rPr lang="en-US" dirty="0"/>
              <a:t>This simple pattern enables Single Sign On and handling IT policy​​</a:t>
            </a:r>
          </a:p>
        </p:txBody>
      </p:sp>
    </p:spTree>
    <p:extLst>
      <p:ext uri="{BB962C8B-B14F-4D97-AF65-F5344CB8AC3E}">
        <p14:creationId xmlns:p14="http://schemas.microsoft.com/office/powerpoint/2010/main" val="18206481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5718-8827-1341-819B-BF50670C4636}"/>
              </a:ext>
            </a:extLst>
          </p:cNvPr>
          <p:cNvSpPr>
            <a:spLocks noGrp="1"/>
          </p:cNvSpPr>
          <p:nvPr>
            <p:ph type="title"/>
          </p:nvPr>
        </p:nvSpPr>
        <p:spPr/>
        <p:txBody>
          <a:bodyPr/>
          <a:lstStyle/>
          <a:p>
            <a:r>
              <a:rPr lang="en-US" dirty="0"/>
              <a:t>Difference between user and application access tokens</a:t>
            </a:r>
          </a:p>
        </p:txBody>
      </p:sp>
      <p:sp>
        <p:nvSpPr>
          <p:cNvPr id="3" name="Text Placeholder 2">
            <a:extLst>
              <a:ext uri="{FF2B5EF4-FFF2-40B4-BE49-F238E27FC236}">
                <a16:creationId xmlns:a16="http://schemas.microsoft.com/office/drawing/2014/main" id="{E821525B-D706-7143-8C5E-0C86B7C7D169}"/>
              </a:ext>
            </a:extLst>
          </p:cNvPr>
          <p:cNvSpPr>
            <a:spLocks noGrp="1"/>
          </p:cNvSpPr>
          <p:nvPr>
            <p:ph type="body" sz="quarter" idx="10"/>
          </p:nvPr>
        </p:nvSpPr>
        <p:spPr>
          <a:xfrm>
            <a:off x="465138" y="1919804"/>
            <a:ext cx="11533187" cy="2154436"/>
          </a:xfrm>
        </p:spPr>
        <p:txBody>
          <a:bodyPr/>
          <a:lstStyle/>
          <a:p>
            <a:r>
              <a:rPr lang="en-US" dirty="0"/>
              <a:t>Applications can receive tokens…</a:t>
            </a:r>
          </a:p>
          <a:p>
            <a:endParaRPr lang="en-US" dirty="0"/>
          </a:p>
          <a:p>
            <a:r>
              <a:rPr lang="en-US" dirty="0"/>
              <a:t>	… on behalf of a user</a:t>
            </a:r>
          </a:p>
          <a:p>
            <a:r>
              <a:rPr lang="en-US" dirty="0"/>
              <a:t>	… directly from an application (for example: daemon or service applications</a:t>
            </a:r>
          </a:p>
          <a:p>
            <a:endParaRPr lang="en-US" dirty="0"/>
          </a:p>
          <a:p>
            <a:r>
              <a:rPr lang="en-US" dirty="0"/>
              <a:t>App-only tokens indicate the request is coming from an application and has no user backing it</a:t>
            </a:r>
          </a:p>
        </p:txBody>
      </p:sp>
    </p:spTree>
    <p:extLst>
      <p:ext uri="{BB962C8B-B14F-4D97-AF65-F5344CB8AC3E}">
        <p14:creationId xmlns:p14="http://schemas.microsoft.com/office/powerpoint/2010/main" val="21949403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Overview of Microsoft Identity</a:t>
            </a:r>
          </a:p>
          <a:p>
            <a:pPr>
              <a:spcBef>
                <a:spcPts val="1200"/>
              </a:spcBef>
            </a:pPr>
            <a:endParaRPr lang="en-US" sz="2000" dirty="0"/>
          </a:p>
          <a:p>
            <a:pPr>
              <a:spcBef>
                <a:spcPts val="1200"/>
              </a:spcBef>
            </a:pPr>
            <a:r>
              <a:rPr lang="en-US" sz="2000" dirty="0"/>
              <a:t>ID tokens</a:t>
            </a:r>
          </a:p>
          <a:p>
            <a:pPr>
              <a:spcBef>
                <a:spcPts val="1200"/>
              </a:spcBef>
            </a:pPr>
            <a:endParaRPr lang="en-US" sz="2000" dirty="0"/>
          </a:p>
          <a:p>
            <a:pPr>
              <a:spcBef>
                <a:spcPts val="1200"/>
              </a:spcBef>
            </a:pPr>
            <a:r>
              <a:rPr lang="en-US" sz="2000" dirty="0"/>
              <a:t>Access tokens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a:extLst>
              <a:ext uri="{FF2B5EF4-FFF2-40B4-BE49-F238E27FC236}">
                <a16:creationId xmlns:a16="http://schemas.microsoft.com/office/drawing/2014/main" id="{718FA562-14A3-41A0-957B-57263C0E3BFF}"/>
              </a:ext>
            </a:extLst>
          </p:cNvPr>
          <p:cNvSpPr/>
          <p:nvPr/>
        </p:nvSpPr>
        <p:spPr>
          <a:xfrm>
            <a:off x="514246" y="1645136"/>
            <a:ext cx="3124241" cy="3362300"/>
          </a:xfrm>
          <a:prstGeom prst="rect">
            <a:avLst/>
          </a:prstGeom>
        </p:spPr>
        <p:txBody>
          <a:bodyPr wrap="square">
            <a:spAutoFit/>
          </a:bodyPr>
          <a:lstStyle/>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Employees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Customers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Partners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Distributors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Suppliers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Devices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Things</a:t>
            </a:r>
          </a:p>
        </p:txBody>
      </p:sp>
      <p:sp>
        <p:nvSpPr>
          <p:cNvPr id="14" name="Title 13">
            <a:extLst>
              <a:ext uri="{FF2B5EF4-FFF2-40B4-BE49-F238E27FC236}">
                <a16:creationId xmlns:a16="http://schemas.microsoft.com/office/drawing/2014/main" id="{0F62C468-C237-468B-A107-011E1713C650}"/>
              </a:ext>
            </a:extLst>
          </p:cNvPr>
          <p:cNvSpPr>
            <a:spLocks noGrp="1"/>
          </p:cNvSpPr>
          <p:nvPr>
            <p:ph type="title"/>
          </p:nvPr>
        </p:nvSpPr>
        <p:spPr/>
        <p:txBody>
          <a:bodyPr/>
          <a:lstStyle/>
          <a:p>
            <a:r>
              <a:rPr lang="en-US" sz="4000" dirty="0"/>
              <a:t>Digital Transformation is about connections </a:t>
            </a:r>
          </a:p>
        </p:txBody>
      </p:sp>
      <p:grpSp>
        <p:nvGrpSpPr>
          <p:cNvPr id="144" name="Group 143">
            <a:extLst>
              <a:ext uri="{FF2B5EF4-FFF2-40B4-BE49-F238E27FC236}">
                <a16:creationId xmlns:a16="http://schemas.microsoft.com/office/drawing/2014/main" id="{00FD025E-8AEA-4064-9BFF-D4557F099A70}"/>
              </a:ext>
            </a:extLst>
          </p:cNvPr>
          <p:cNvGrpSpPr>
            <a:grpSpLocks noChangeAspect="1"/>
          </p:cNvGrpSpPr>
          <p:nvPr/>
        </p:nvGrpSpPr>
        <p:grpSpPr>
          <a:xfrm>
            <a:off x="3353334" y="5544635"/>
            <a:ext cx="466302" cy="466302"/>
            <a:chOff x="1896627" y="5215781"/>
            <a:chExt cx="482174" cy="482174"/>
          </a:xfrm>
        </p:grpSpPr>
        <p:sp useBgFill="1">
          <p:nvSpPr>
            <p:cNvPr id="145" name="Oval 144">
              <a:extLst>
                <a:ext uri="{FF2B5EF4-FFF2-40B4-BE49-F238E27FC236}">
                  <a16:creationId xmlns:a16="http://schemas.microsoft.com/office/drawing/2014/main" id="{CE4FDCE6-AB54-47CA-89F5-3C13BE4C70B0}"/>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graph_9" title="Icon of a line chart with connected circles at varying points">
              <a:extLst>
                <a:ext uri="{FF2B5EF4-FFF2-40B4-BE49-F238E27FC236}">
                  <a16:creationId xmlns:a16="http://schemas.microsoft.com/office/drawing/2014/main" id="{2A9FEF00-86B7-4D17-BD7A-BB671CC6B23E}"/>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187" name="Group 186">
            <a:extLst>
              <a:ext uri="{FF2B5EF4-FFF2-40B4-BE49-F238E27FC236}">
                <a16:creationId xmlns:a16="http://schemas.microsoft.com/office/drawing/2014/main" id="{1FD2248C-1B7D-4E63-BC38-0CD4094059E9}"/>
              </a:ext>
            </a:extLst>
          </p:cNvPr>
          <p:cNvGrpSpPr>
            <a:grpSpLocks noChangeAspect="1"/>
          </p:cNvGrpSpPr>
          <p:nvPr/>
        </p:nvGrpSpPr>
        <p:grpSpPr>
          <a:xfrm>
            <a:off x="2778455" y="4684557"/>
            <a:ext cx="466302" cy="466302"/>
            <a:chOff x="1157026" y="4622545"/>
            <a:chExt cx="541630" cy="541630"/>
          </a:xfrm>
        </p:grpSpPr>
        <p:sp useBgFill="1">
          <p:nvSpPr>
            <p:cNvPr id="190" name="Oval 189">
              <a:extLst>
                <a:ext uri="{FF2B5EF4-FFF2-40B4-BE49-F238E27FC236}">
                  <a16:creationId xmlns:a16="http://schemas.microsoft.com/office/drawing/2014/main" id="{EE8B459E-5785-40F2-A384-0C5155DBDBD8}"/>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Browser_4" title="Icon of a website or an app window">
              <a:extLst>
                <a:ext uri="{FF2B5EF4-FFF2-40B4-BE49-F238E27FC236}">
                  <a16:creationId xmlns:a16="http://schemas.microsoft.com/office/drawing/2014/main" id="{E81F1722-029E-4DB8-8AD5-0CFEF96AB5D8}"/>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94" name="Group 193">
            <a:extLst>
              <a:ext uri="{FF2B5EF4-FFF2-40B4-BE49-F238E27FC236}">
                <a16:creationId xmlns:a16="http://schemas.microsoft.com/office/drawing/2014/main" id="{579B98A8-7D71-4BCC-8E97-7AC56A4520B8}"/>
              </a:ext>
            </a:extLst>
          </p:cNvPr>
          <p:cNvGrpSpPr>
            <a:grpSpLocks noChangeAspect="1"/>
          </p:cNvGrpSpPr>
          <p:nvPr/>
        </p:nvGrpSpPr>
        <p:grpSpPr>
          <a:xfrm>
            <a:off x="6070896" y="4243291"/>
            <a:ext cx="466302" cy="466302"/>
            <a:chOff x="4294815" y="4541652"/>
            <a:chExt cx="532130" cy="532130"/>
          </a:xfrm>
        </p:grpSpPr>
        <p:sp useBgFill="1">
          <p:nvSpPr>
            <p:cNvPr id="195" name="Oval 194">
              <a:extLst>
                <a:ext uri="{FF2B5EF4-FFF2-40B4-BE49-F238E27FC236}">
                  <a16:creationId xmlns:a16="http://schemas.microsoft.com/office/drawing/2014/main" id="{BECDB5DB-DFCB-48C8-87EB-D470CB4B906F}"/>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Browser" title="Icon of a browser window">
              <a:extLst>
                <a:ext uri="{FF2B5EF4-FFF2-40B4-BE49-F238E27FC236}">
                  <a16:creationId xmlns:a16="http://schemas.microsoft.com/office/drawing/2014/main" id="{9D689C18-05ED-41D8-B630-7233C16328C7}"/>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04" name="Group 203">
            <a:extLst>
              <a:ext uri="{FF2B5EF4-FFF2-40B4-BE49-F238E27FC236}">
                <a16:creationId xmlns:a16="http://schemas.microsoft.com/office/drawing/2014/main" id="{679350B5-742A-4302-9923-E126507848EA}"/>
              </a:ext>
            </a:extLst>
          </p:cNvPr>
          <p:cNvGrpSpPr>
            <a:grpSpLocks noChangeAspect="1"/>
          </p:cNvGrpSpPr>
          <p:nvPr/>
        </p:nvGrpSpPr>
        <p:grpSpPr>
          <a:xfrm>
            <a:off x="10905795" y="4620949"/>
            <a:ext cx="466302" cy="466302"/>
            <a:chOff x="1140250" y="3639754"/>
            <a:chExt cx="604488" cy="604488"/>
          </a:xfrm>
        </p:grpSpPr>
        <p:sp useBgFill="1">
          <p:nvSpPr>
            <p:cNvPr id="205" name="Oval 204">
              <a:extLst>
                <a:ext uri="{FF2B5EF4-FFF2-40B4-BE49-F238E27FC236}">
                  <a16:creationId xmlns:a16="http://schemas.microsoft.com/office/drawing/2014/main" id="{8B73F305-6985-411E-A35C-E6070E04386A}"/>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Financial_E7BB" title="Icon of a chart made of vertical lines with a line tracing the top of each, turning into an arrow pointing up">
              <a:extLst>
                <a:ext uri="{FF2B5EF4-FFF2-40B4-BE49-F238E27FC236}">
                  <a16:creationId xmlns:a16="http://schemas.microsoft.com/office/drawing/2014/main" id="{5C9B9B6F-6A4D-45CB-B9E1-A3EAD98F3957}"/>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07" name="Group 206">
            <a:extLst>
              <a:ext uri="{FF2B5EF4-FFF2-40B4-BE49-F238E27FC236}">
                <a16:creationId xmlns:a16="http://schemas.microsoft.com/office/drawing/2014/main" id="{6AB666DE-6B3E-4F4D-B65D-02369D56A437}"/>
              </a:ext>
            </a:extLst>
          </p:cNvPr>
          <p:cNvGrpSpPr>
            <a:grpSpLocks noChangeAspect="1"/>
          </p:cNvGrpSpPr>
          <p:nvPr/>
        </p:nvGrpSpPr>
        <p:grpSpPr>
          <a:xfrm>
            <a:off x="9232711" y="3538144"/>
            <a:ext cx="466302" cy="466302"/>
            <a:chOff x="10622587" y="5638640"/>
            <a:chExt cx="457810" cy="457810"/>
          </a:xfrm>
        </p:grpSpPr>
        <p:sp useBgFill="1">
          <p:nvSpPr>
            <p:cNvPr id="208" name="Oval 207">
              <a:extLst>
                <a:ext uri="{FF2B5EF4-FFF2-40B4-BE49-F238E27FC236}">
                  <a16:creationId xmlns:a16="http://schemas.microsoft.com/office/drawing/2014/main" id="{0E48D5BF-6787-4EA7-A260-EBF6110997A9}"/>
                </a:ext>
              </a:extLst>
            </p:cNvPr>
            <p:cNvSpPr/>
            <p:nvPr/>
          </p:nvSpPr>
          <p:spPr bwMode="auto">
            <a:xfrm rot="943274">
              <a:off x="10622587" y="5638640"/>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signal_3" title="Icon of a communication tower with signal lines">
              <a:extLst>
                <a:ext uri="{FF2B5EF4-FFF2-40B4-BE49-F238E27FC236}">
                  <a16:creationId xmlns:a16="http://schemas.microsoft.com/office/drawing/2014/main" id="{4FF7495D-DE8E-41EB-9D4F-0CF3D95C4AEC}"/>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0" name="Group 209">
            <a:extLst>
              <a:ext uri="{FF2B5EF4-FFF2-40B4-BE49-F238E27FC236}">
                <a16:creationId xmlns:a16="http://schemas.microsoft.com/office/drawing/2014/main" id="{B2A6E926-6C76-4189-919D-C629222ECA78}"/>
              </a:ext>
            </a:extLst>
          </p:cNvPr>
          <p:cNvGrpSpPr>
            <a:grpSpLocks noChangeAspect="1"/>
          </p:cNvGrpSpPr>
          <p:nvPr/>
        </p:nvGrpSpPr>
        <p:grpSpPr>
          <a:xfrm>
            <a:off x="9675781" y="4392581"/>
            <a:ext cx="466302" cy="466302"/>
            <a:chOff x="7475573" y="4676210"/>
            <a:chExt cx="498762" cy="498762"/>
          </a:xfrm>
        </p:grpSpPr>
        <p:sp useBgFill="1">
          <p:nvSpPr>
            <p:cNvPr id="211" name="Oval 210">
              <a:extLst>
                <a:ext uri="{FF2B5EF4-FFF2-40B4-BE49-F238E27FC236}">
                  <a16:creationId xmlns:a16="http://schemas.microsoft.com/office/drawing/2014/main" id="{D6AC87E8-A630-41F1-BC5E-ACE3DEA934FC}"/>
                </a:ext>
              </a:extLst>
            </p:cNvPr>
            <p:cNvSpPr/>
            <p:nvPr/>
          </p:nvSpPr>
          <p:spPr bwMode="auto">
            <a:xfrm rot="21111426">
              <a:off x="7475573" y="4676210"/>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server" title="Icon of a server tower">
              <a:extLst>
                <a:ext uri="{FF2B5EF4-FFF2-40B4-BE49-F238E27FC236}">
                  <a16:creationId xmlns:a16="http://schemas.microsoft.com/office/drawing/2014/main" id="{B67BE75C-2470-4674-9566-413019BCE30E}"/>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13" name="Group 212">
            <a:extLst>
              <a:ext uri="{FF2B5EF4-FFF2-40B4-BE49-F238E27FC236}">
                <a16:creationId xmlns:a16="http://schemas.microsoft.com/office/drawing/2014/main" id="{0B8130AC-FABE-4886-A79B-9836A2BDAED6}"/>
              </a:ext>
            </a:extLst>
          </p:cNvPr>
          <p:cNvGrpSpPr>
            <a:grpSpLocks noChangeAspect="1"/>
          </p:cNvGrpSpPr>
          <p:nvPr/>
        </p:nvGrpSpPr>
        <p:grpSpPr>
          <a:xfrm>
            <a:off x="3125577" y="2529012"/>
            <a:ext cx="466302" cy="466302"/>
            <a:chOff x="1126865" y="2366817"/>
            <a:chExt cx="604488" cy="604488"/>
          </a:xfrm>
        </p:grpSpPr>
        <p:sp useBgFill="1">
          <p:nvSpPr>
            <p:cNvPr id="214" name="Oval 213">
              <a:extLst>
                <a:ext uri="{FF2B5EF4-FFF2-40B4-BE49-F238E27FC236}">
                  <a16:creationId xmlns:a16="http://schemas.microsoft.com/office/drawing/2014/main" id="{45E7D6F0-A95C-4EDF-883A-9ACF65E668AF}"/>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Database_EFC7" title="Icon of a cylinder">
              <a:extLst>
                <a:ext uri="{FF2B5EF4-FFF2-40B4-BE49-F238E27FC236}">
                  <a16:creationId xmlns:a16="http://schemas.microsoft.com/office/drawing/2014/main" id="{7BB61741-8AC3-4325-910A-68CAB0387409}"/>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6" name="Group 215">
            <a:extLst>
              <a:ext uri="{FF2B5EF4-FFF2-40B4-BE49-F238E27FC236}">
                <a16:creationId xmlns:a16="http://schemas.microsoft.com/office/drawing/2014/main" id="{9F9539DD-95F2-4190-98E0-0C5AD43E0FDD}"/>
              </a:ext>
            </a:extLst>
          </p:cNvPr>
          <p:cNvGrpSpPr>
            <a:grpSpLocks noChangeAspect="1"/>
          </p:cNvGrpSpPr>
          <p:nvPr/>
        </p:nvGrpSpPr>
        <p:grpSpPr>
          <a:xfrm>
            <a:off x="8738399" y="4387573"/>
            <a:ext cx="466302" cy="466302"/>
            <a:chOff x="3432614" y="1830309"/>
            <a:chExt cx="604488" cy="604488"/>
          </a:xfrm>
        </p:grpSpPr>
        <p:sp useBgFill="1">
          <p:nvSpPr>
            <p:cNvPr id="217" name="Oval 216">
              <a:extLst>
                <a:ext uri="{FF2B5EF4-FFF2-40B4-BE49-F238E27FC236}">
                  <a16:creationId xmlns:a16="http://schemas.microsoft.com/office/drawing/2014/main" id="{FF5F95B1-D99D-4C9D-9CD8-0B44DABF8F18}"/>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brain_2" title="Icon of a brain with circles and connection lines inside">
              <a:extLst>
                <a:ext uri="{FF2B5EF4-FFF2-40B4-BE49-F238E27FC236}">
                  <a16:creationId xmlns:a16="http://schemas.microsoft.com/office/drawing/2014/main" id="{B1B7AC7D-629F-4781-83FA-AF2A56E274E6}"/>
                </a:ext>
              </a:extLst>
            </p:cNvPr>
            <p:cNvSpPr>
              <a:spLocks noChangeAspect="1" noEditPoints="1"/>
            </p:cNvSpPr>
            <p:nvPr/>
          </p:nvSpPr>
          <p:spPr bwMode="auto">
            <a:xfrm>
              <a:off x="3457503" y="1948486"/>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19" name="Group 218">
            <a:extLst>
              <a:ext uri="{FF2B5EF4-FFF2-40B4-BE49-F238E27FC236}">
                <a16:creationId xmlns:a16="http://schemas.microsoft.com/office/drawing/2014/main" id="{E38D6CF9-8D32-402B-AF01-FD65AA10B561}"/>
              </a:ext>
            </a:extLst>
          </p:cNvPr>
          <p:cNvGrpSpPr/>
          <p:nvPr/>
        </p:nvGrpSpPr>
        <p:grpSpPr>
          <a:xfrm>
            <a:off x="6718843" y="3404619"/>
            <a:ext cx="466302" cy="466302"/>
            <a:chOff x="9463232" y="4272032"/>
            <a:chExt cx="457200" cy="457200"/>
          </a:xfrm>
        </p:grpSpPr>
        <p:sp useBgFill="1">
          <p:nvSpPr>
            <p:cNvPr id="220" name="Oval 219">
              <a:extLst>
                <a:ext uri="{FF2B5EF4-FFF2-40B4-BE49-F238E27FC236}">
                  <a16:creationId xmlns:a16="http://schemas.microsoft.com/office/drawing/2014/main" id="{087AA6F9-A69B-4F31-892C-09D890908292}"/>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printer" title="Icon of a printer">
              <a:extLst>
                <a:ext uri="{FF2B5EF4-FFF2-40B4-BE49-F238E27FC236}">
                  <a16:creationId xmlns:a16="http://schemas.microsoft.com/office/drawing/2014/main" id="{01D8462B-55EC-487E-915A-DBBAB3C6014C}"/>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2" name="Group 221">
            <a:extLst>
              <a:ext uri="{FF2B5EF4-FFF2-40B4-BE49-F238E27FC236}">
                <a16:creationId xmlns:a16="http://schemas.microsoft.com/office/drawing/2014/main" id="{494C77F1-7EC3-4B65-B1B2-9EDED833A371}"/>
              </a:ext>
            </a:extLst>
          </p:cNvPr>
          <p:cNvGrpSpPr>
            <a:grpSpLocks noChangeAspect="1"/>
          </p:cNvGrpSpPr>
          <p:nvPr/>
        </p:nvGrpSpPr>
        <p:grpSpPr>
          <a:xfrm>
            <a:off x="4357608" y="4874430"/>
            <a:ext cx="466302" cy="466302"/>
            <a:chOff x="2354380" y="4396466"/>
            <a:chExt cx="572142" cy="572142"/>
          </a:xfrm>
        </p:grpSpPr>
        <p:sp useBgFill="1">
          <p:nvSpPr>
            <p:cNvPr id="223" name="Oval 222">
              <a:extLst>
                <a:ext uri="{FF2B5EF4-FFF2-40B4-BE49-F238E27FC236}">
                  <a16:creationId xmlns:a16="http://schemas.microsoft.com/office/drawing/2014/main" id="{6AE14767-F43E-4002-A25B-A18B4EF98D97}"/>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erver_2" title="Icon of a server tower with a padlock on the lower right corner">
              <a:extLst>
                <a:ext uri="{FF2B5EF4-FFF2-40B4-BE49-F238E27FC236}">
                  <a16:creationId xmlns:a16="http://schemas.microsoft.com/office/drawing/2014/main" id="{CD7BD766-96E4-4ED8-B16E-655AD4B2CA0F}"/>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5" name="Group 224">
            <a:extLst>
              <a:ext uri="{FF2B5EF4-FFF2-40B4-BE49-F238E27FC236}">
                <a16:creationId xmlns:a16="http://schemas.microsoft.com/office/drawing/2014/main" id="{EA71E864-AAEF-4B56-B7A5-B11FBFB61C11}"/>
              </a:ext>
            </a:extLst>
          </p:cNvPr>
          <p:cNvGrpSpPr>
            <a:grpSpLocks noChangeAspect="1"/>
          </p:cNvGrpSpPr>
          <p:nvPr/>
        </p:nvGrpSpPr>
        <p:grpSpPr>
          <a:xfrm>
            <a:off x="8334498" y="5176433"/>
            <a:ext cx="466302" cy="466302"/>
            <a:chOff x="6538140" y="5095221"/>
            <a:chExt cx="512584" cy="512584"/>
          </a:xfrm>
        </p:grpSpPr>
        <p:sp useBgFill="1">
          <p:nvSpPr>
            <p:cNvPr id="226" name="Oval 225">
              <a:extLst>
                <a:ext uri="{FF2B5EF4-FFF2-40B4-BE49-F238E27FC236}">
                  <a16:creationId xmlns:a16="http://schemas.microsoft.com/office/drawing/2014/main" id="{CC7254EC-14FE-4A1C-9F4C-EFDB8D5382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watch" title="Icon of a smart watch">
              <a:extLst>
                <a:ext uri="{FF2B5EF4-FFF2-40B4-BE49-F238E27FC236}">
                  <a16:creationId xmlns:a16="http://schemas.microsoft.com/office/drawing/2014/main" id="{A9761689-4AF8-4696-989F-F25D84FCAE4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8" name="Group 227">
            <a:extLst>
              <a:ext uri="{FF2B5EF4-FFF2-40B4-BE49-F238E27FC236}">
                <a16:creationId xmlns:a16="http://schemas.microsoft.com/office/drawing/2014/main" id="{C7A91324-5785-4176-9031-0DD170A93F65}"/>
              </a:ext>
            </a:extLst>
          </p:cNvPr>
          <p:cNvGrpSpPr>
            <a:grpSpLocks noChangeAspect="1"/>
          </p:cNvGrpSpPr>
          <p:nvPr/>
        </p:nvGrpSpPr>
        <p:grpSpPr>
          <a:xfrm>
            <a:off x="6438493" y="5389669"/>
            <a:ext cx="466302" cy="466302"/>
            <a:chOff x="4745624" y="5313894"/>
            <a:chExt cx="604488" cy="604488"/>
          </a:xfrm>
        </p:grpSpPr>
        <p:sp useBgFill="1">
          <p:nvSpPr>
            <p:cNvPr id="229" name="Oval 228">
              <a:extLst>
                <a:ext uri="{FF2B5EF4-FFF2-40B4-BE49-F238E27FC236}">
                  <a16:creationId xmlns:a16="http://schemas.microsoft.com/office/drawing/2014/main" id="{626E88D5-AAF7-4999-ACA7-7E9EF6B610C5}"/>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network_3" title="Icon of a server connected to a network">
              <a:extLst>
                <a:ext uri="{FF2B5EF4-FFF2-40B4-BE49-F238E27FC236}">
                  <a16:creationId xmlns:a16="http://schemas.microsoft.com/office/drawing/2014/main" id="{970133D4-99FE-43F4-BA95-1BE1793AE43D}"/>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1" name="Group 230">
            <a:extLst>
              <a:ext uri="{FF2B5EF4-FFF2-40B4-BE49-F238E27FC236}">
                <a16:creationId xmlns:a16="http://schemas.microsoft.com/office/drawing/2014/main" id="{CCA6DF7A-CCF8-45FC-9793-BEBF9DAD69B7}"/>
              </a:ext>
            </a:extLst>
          </p:cNvPr>
          <p:cNvGrpSpPr/>
          <p:nvPr/>
        </p:nvGrpSpPr>
        <p:grpSpPr>
          <a:xfrm>
            <a:off x="7170347" y="4561476"/>
            <a:ext cx="466302" cy="466302"/>
            <a:chOff x="9689149" y="5198375"/>
            <a:chExt cx="457200" cy="457200"/>
          </a:xfrm>
        </p:grpSpPr>
        <p:sp useBgFill="1">
          <p:nvSpPr>
            <p:cNvPr id="232" name="Oval 231">
              <a:extLst>
                <a:ext uri="{FF2B5EF4-FFF2-40B4-BE49-F238E27FC236}">
                  <a16:creationId xmlns:a16="http://schemas.microsoft.com/office/drawing/2014/main" id="{C28CA12E-80D4-4310-8D62-36373A9C50B4}"/>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scanner_2" title="Icon of a barcode scanner">
              <a:extLst>
                <a:ext uri="{FF2B5EF4-FFF2-40B4-BE49-F238E27FC236}">
                  <a16:creationId xmlns:a16="http://schemas.microsoft.com/office/drawing/2014/main" id="{81EB4E46-E387-43FF-9BDB-90E6D22BB612}"/>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4" name="Group 233">
            <a:extLst>
              <a:ext uri="{FF2B5EF4-FFF2-40B4-BE49-F238E27FC236}">
                <a16:creationId xmlns:a16="http://schemas.microsoft.com/office/drawing/2014/main" id="{628AECBC-94A2-4C85-AAB4-B15941A05741}"/>
              </a:ext>
            </a:extLst>
          </p:cNvPr>
          <p:cNvGrpSpPr>
            <a:grpSpLocks noChangeAspect="1"/>
          </p:cNvGrpSpPr>
          <p:nvPr/>
        </p:nvGrpSpPr>
        <p:grpSpPr>
          <a:xfrm>
            <a:off x="10435076" y="3981948"/>
            <a:ext cx="466302" cy="466302"/>
            <a:chOff x="8372808" y="4282304"/>
            <a:chExt cx="542496" cy="542496"/>
          </a:xfrm>
        </p:grpSpPr>
        <p:sp useBgFill="1">
          <p:nvSpPr>
            <p:cNvPr id="235" name="Oval 234">
              <a:extLst>
                <a:ext uri="{FF2B5EF4-FFF2-40B4-BE49-F238E27FC236}">
                  <a16:creationId xmlns:a16="http://schemas.microsoft.com/office/drawing/2014/main" id="{18F04BEA-4BD1-4BA3-976C-2D73BD4FB50E}"/>
                </a:ext>
              </a:extLst>
            </p:cNvPr>
            <p:cNvSpPr/>
            <p:nvPr/>
          </p:nvSpPr>
          <p:spPr bwMode="auto">
            <a:xfrm rot="2938855">
              <a:off x="8372808" y="4282304"/>
              <a:ext cx="542496" cy="54249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CellPhone_E8EA" title="Icon of a cellphone">
              <a:extLst>
                <a:ext uri="{FF2B5EF4-FFF2-40B4-BE49-F238E27FC236}">
                  <a16:creationId xmlns:a16="http://schemas.microsoft.com/office/drawing/2014/main" id="{F3D7853E-1387-4B2F-AF28-D796BF30FD6A}"/>
                </a:ext>
              </a:extLst>
            </p:cNvPr>
            <p:cNvSpPr>
              <a:spLocks noChangeAspect="1" noEditPoints="1"/>
            </p:cNvSpPr>
            <p:nvPr/>
          </p:nvSpPr>
          <p:spPr bwMode="auto">
            <a:xfrm>
              <a:off x="8537022" y="4363327"/>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37" name="Group 236">
            <a:extLst>
              <a:ext uri="{FF2B5EF4-FFF2-40B4-BE49-F238E27FC236}">
                <a16:creationId xmlns:a16="http://schemas.microsoft.com/office/drawing/2014/main" id="{06C72A55-6515-463F-8D44-37863360F5EA}"/>
              </a:ext>
            </a:extLst>
          </p:cNvPr>
          <p:cNvGrpSpPr>
            <a:grpSpLocks noChangeAspect="1"/>
          </p:cNvGrpSpPr>
          <p:nvPr/>
        </p:nvGrpSpPr>
        <p:grpSpPr>
          <a:xfrm>
            <a:off x="10191021" y="5131691"/>
            <a:ext cx="466302" cy="466302"/>
            <a:chOff x="8424907" y="5060951"/>
            <a:chExt cx="604488" cy="604488"/>
          </a:xfrm>
        </p:grpSpPr>
        <p:sp useBgFill="1">
          <p:nvSpPr>
            <p:cNvPr id="238" name="Oval 237">
              <a:extLst>
                <a:ext uri="{FF2B5EF4-FFF2-40B4-BE49-F238E27FC236}">
                  <a16:creationId xmlns:a16="http://schemas.microsoft.com/office/drawing/2014/main" id="{F28F5E3B-9FC5-47D4-B742-3E0794501AA2}"/>
                </a:ext>
              </a:extLst>
            </p:cNvPr>
            <p:cNvSpPr/>
            <p:nvPr/>
          </p:nvSpPr>
          <p:spPr bwMode="auto">
            <a:xfrm rot="829071">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Laptop_E770" title="Icon of a laptop">
              <a:extLst>
                <a:ext uri="{FF2B5EF4-FFF2-40B4-BE49-F238E27FC236}">
                  <a16:creationId xmlns:a16="http://schemas.microsoft.com/office/drawing/2014/main" id="{96CF428D-6BF1-423C-9E96-36AD6CC9DB73}"/>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0" name="Group 239">
            <a:extLst>
              <a:ext uri="{FF2B5EF4-FFF2-40B4-BE49-F238E27FC236}">
                <a16:creationId xmlns:a16="http://schemas.microsoft.com/office/drawing/2014/main" id="{997E5666-AA3E-46E4-A39D-5E02EB2DCD36}"/>
              </a:ext>
            </a:extLst>
          </p:cNvPr>
          <p:cNvGrpSpPr>
            <a:grpSpLocks noChangeAspect="1"/>
          </p:cNvGrpSpPr>
          <p:nvPr/>
        </p:nvGrpSpPr>
        <p:grpSpPr>
          <a:xfrm>
            <a:off x="9134906" y="5715462"/>
            <a:ext cx="466302" cy="466302"/>
            <a:chOff x="7389406" y="5633327"/>
            <a:chExt cx="604488" cy="604488"/>
          </a:xfrm>
        </p:grpSpPr>
        <p:sp useBgFill="1">
          <p:nvSpPr>
            <p:cNvPr id="241" name="Oval 240">
              <a:extLst>
                <a:ext uri="{FF2B5EF4-FFF2-40B4-BE49-F238E27FC236}">
                  <a16:creationId xmlns:a16="http://schemas.microsoft.com/office/drawing/2014/main" id="{1B71B33C-A47F-468D-8AAC-F13271CDE0E6}"/>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Devices3_EA6C" title="Icon of a cellphone in front of a monitor">
              <a:extLst>
                <a:ext uri="{FF2B5EF4-FFF2-40B4-BE49-F238E27FC236}">
                  <a16:creationId xmlns:a16="http://schemas.microsoft.com/office/drawing/2014/main" id="{3110CB77-D756-4D4C-932B-80B5B8EFDA15}"/>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3" name="Group 242">
            <a:extLst>
              <a:ext uri="{FF2B5EF4-FFF2-40B4-BE49-F238E27FC236}">
                <a16:creationId xmlns:a16="http://schemas.microsoft.com/office/drawing/2014/main" id="{43CE05E7-7401-4B77-8448-2375CEEC1F97}"/>
              </a:ext>
            </a:extLst>
          </p:cNvPr>
          <p:cNvGrpSpPr>
            <a:grpSpLocks noChangeAspect="1"/>
          </p:cNvGrpSpPr>
          <p:nvPr/>
        </p:nvGrpSpPr>
        <p:grpSpPr>
          <a:xfrm>
            <a:off x="4160140" y="2746800"/>
            <a:ext cx="466302" cy="466302"/>
            <a:chOff x="2918031" y="2453893"/>
            <a:chExt cx="475798" cy="475798"/>
          </a:xfrm>
        </p:grpSpPr>
        <p:sp useBgFill="1">
          <p:nvSpPr>
            <p:cNvPr id="244" name="Oval 243">
              <a:extLst>
                <a:ext uri="{FF2B5EF4-FFF2-40B4-BE49-F238E27FC236}">
                  <a16:creationId xmlns:a16="http://schemas.microsoft.com/office/drawing/2014/main" id="{3C085FF5-E46D-49CD-966F-962853F8F55B}"/>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obot_E99A" title="Icon of a robot">
              <a:extLst>
                <a:ext uri="{FF2B5EF4-FFF2-40B4-BE49-F238E27FC236}">
                  <a16:creationId xmlns:a16="http://schemas.microsoft.com/office/drawing/2014/main" id="{E71A8954-70C4-4E7D-98F6-E0D2E62ECD87}"/>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6" name="Group 245">
            <a:extLst>
              <a:ext uri="{FF2B5EF4-FFF2-40B4-BE49-F238E27FC236}">
                <a16:creationId xmlns:a16="http://schemas.microsoft.com/office/drawing/2014/main" id="{47CC68AB-CB1F-4138-BC31-E3A0F37DE96A}"/>
              </a:ext>
            </a:extLst>
          </p:cNvPr>
          <p:cNvGrpSpPr>
            <a:grpSpLocks noChangeAspect="1"/>
          </p:cNvGrpSpPr>
          <p:nvPr/>
        </p:nvGrpSpPr>
        <p:grpSpPr>
          <a:xfrm>
            <a:off x="2516488" y="6013587"/>
            <a:ext cx="466302" cy="466302"/>
            <a:chOff x="10742419" y="4392663"/>
            <a:chExt cx="503962" cy="503962"/>
          </a:xfrm>
        </p:grpSpPr>
        <p:sp useBgFill="1">
          <p:nvSpPr>
            <p:cNvPr id="247" name="Oval 246">
              <a:extLst>
                <a:ext uri="{FF2B5EF4-FFF2-40B4-BE49-F238E27FC236}">
                  <a16:creationId xmlns:a16="http://schemas.microsoft.com/office/drawing/2014/main" id="{CF076BE7-E20F-42E1-9905-5DA3C0D79287}"/>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camera_4" title="Icon of a security camera">
              <a:extLst>
                <a:ext uri="{FF2B5EF4-FFF2-40B4-BE49-F238E27FC236}">
                  <a16:creationId xmlns:a16="http://schemas.microsoft.com/office/drawing/2014/main" id="{AA943B61-1391-4D3E-86D6-8F7041301B06}"/>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9" name="Group 248">
            <a:extLst>
              <a:ext uri="{FF2B5EF4-FFF2-40B4-BE49-F238E27FC236}">
                <a16:creationId xmlns:a16="http://schemas.microsoft.com/office/drawing/2014/main" id="{D623B022-D9F2-402D-A397-8F05DD8CA88E}"/>
              </a:ext>
            </a:extLst>
          </p:cNvPr>
          <p:cNvGrpSpPr>
            <a:grpSpLocks noChangeAspect="1"/>
          </p:cNvGrpSpPr>
          <p:nvPr/>
        </p:nvGrpSpPr>
        <p:grpSpPr>
          <a:xfrm>
            <a:off x="4983246" y="1715937"/>
            <a:ext cx="466302" cy="466302"/>
            <a:chOff x="1991812" y="2055341"/>
            <a:chExt cx="531570" cy="531570"/>
          </a:xfrm>
        </p:grpSpPr>
        <p:sp useBgFill="1">
          <p:nvSpPr>
            <p:cNvPr id="250" name="Oval 249">
              <a:extLst>
                <a:ext uri="{FF2B5EF4-FFF2-40B4-BE49-F238E27FC236}">
                  <a16:creationId xmlns:a16="http://schemas.microsoft.com/office/drawing/2014/main" id="{82045330-BEDE-4C03-B941-0043B119D49A}"/>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chip" title="Icon of a computer chip">
              <a:extLst>
                <a:ext uri="{FF2B5EF4-FFF2-40B4-BE49-F238E27FC236}">
                  <a16:creationId xmlns:a16="http://schemas.microsoft.com/office/drawing/2014/main" id="{8C4DDC2D-9577-4FB9-9FE0-F049D7BA1AC4}"/>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2" name="Group 251">
            <a:extLst>
              <a:ext uri="{FF2B5EF4-FFF2-40B4-BE49-F238E27FC236}">
                <a16:creationId xmlns:a16="http://schemas.microsoft.com/office/drawing/2014/main" id="{F57F0ED5-2A04-42D8-8BC3-10FEA2CC296F}"/>
              </a:ext>
            </a:extLst>
          </p:cNvPr>
          <p:cNvGrpSpPr>
            <a:grpSpLocks noChangeAspect="1"/>
          </p:cNvGrpSpPr>
          <p:nvPr/>
        </p:nvGrpSpPr>
        <p:grpSpPr>
          <a:xfrm>
            <a:off x="5730859" y="2849094"/>
            <a:ext cx="466302" cy="466302"/>
            <a:chOff x="4333356" y="2180217"/>
            <a:chExt cx="604488" cy="604488"/>
          </a:xfrm>
        </p:grpSpPr>
        <p:sp useBgFill="1">
          <p:nvSpPr>
            <p:cNvPr id="253" name="Oval 252">
              <a:extLst>
                <a:ext uri="{FF2B5EF4-FFF2-40B4-BE49-F238E27FC236}">
                  <a16:creationId xmlns:a16="http://schemas.microsoft.com/office/drawing/2014/main" id="{E0259C01-03BE-4D5B-A150-9BF09A0CAD9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Browser_2" title="Icon of a browser window with a home symbol inside">
              <a:extLst>
                <a:ext uri="{FF2B5EF4-FFF2-40B4-BE49-F238E27FC236}">
                  <a16:creationId xmlns:a16="http://schemas.microsoft.com/office/drawing/2014/main" id="{CFA6CCA5-6CEC-4136-95F3-910DEDF6D9F5}"/>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55" name="Group 254">
            <a:extLst>
              <a:ext uri="{FF2B5EF4-FFF2-40B4-BE49-F238E27FC236}">
                <a16:creationId xmlns:a16="http://schemas.microsoft.com/office/drawing/2014/main" id="{31EE4C94-19DE-4166-9873-A601D3CC0971}"/>
              </a:ext>
            </a:extLst>
          </p:cNvPr>
          <p:cNvGrpSpPr>
            <a:grpSpLocks noChangeAspect="1"/>
          </p:cNvGrpSpPr>
          <p:nvPr/>
        </p:nvGrpSpPr>
        <p:grpSpPr>
          <a:xfrm>
            <a:off x="4949591" y="5778850"/>
            <a:ext cx="466302" cy="466302"/>
            <a:chOff x="8096061" y="2308701"/>
            <a:chExt cx="493034" cy="493034"/>
          </a:xfrm>
        </p:grpSpPr>
        <p:sp useBgFill="1">
          <p:nvSpPr>
            <p:cNvPr id="256" name="Oval 255">
              <a:extLst>
                <a:ext uri="{FF2B5EF4-FFF2-40B4-BE49-F238E27FC236}">
                  <a16:creationId xmlns:a16="http://schemas.microsoft.com/office/drawing/2014/main" id="{1B789697-7330-484B-8E66-4A3DAA222E06}"/>
                </a:ext>
              </a:extLst>
            </p:cNvPr>
            <p:cNvSpPr/>
            <p:nvPr/>
          </p:nvSpPr>
          <p:spPr bwMode="auto">
            <a:xfrm rot="499123">
              <a:off x="8096061" y="2308701"/>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girl" title="Icon of a young woman">
              <a:extLst>
                <a:ext uri="{FF2B5EF4-FFF2-40B4-BE49-F238E27FC236}">
                  <a16:creationId xmlns:a16="http://schemas.microsoft.com/office/drawing/2014/main" id="{B0F4B9DC-21B5-4417-81BB-A7A027814B96}"/>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8" name="Group 257">
            <a:extLst>
              <a:ext uri="{FF2B5EF4-FFF2-40B4-BE49-F238E27FC236}">
                <a16:creationId xmlns:a16="http://schemas.microsoft.com/office/drawing/2014/main" id="{52FB40E0-01FA-4745-B75B-D2D0D8901BB8}"/>
              </a:ext>
            </a:extLst>
          </p:cNvPr>
          <p:cNvGrpSpPr>
            <a:grpSpLocks noChangeAspect="1"/>
          </p:cNvGrpSpPr>
          <p:nvPr/>
        </p:nvGrpSpPr>
        <p:grpSpPr>
          <a:xfrm>
            <a:off x="9020284" y="2595284"/>
            <a:ext cx="466302" cy="466302"/>
            <a:chOff x="7390889" y="2022303"/>
            <a:chExt cx="507144" cy="507144"/>
          </a:xfrm>
        </p:grpSpPr>
        <p:sp useBgFill="1">
          <p:nvSpPr>
            <p:cNvPr id="259" name="Oval 258">
              <a:extLst>
                <a:ext uri="{FF2B5EF4-FFF2-40B4-BE49-F238E27FC236}">
                  <a16:creationId xmlns:a16="http://schemas.microsoft.com/office/drawing/2014/main" id="{8D7DC6FB-6505-4079-89E0-C95F499A550B}"/>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girl_2" title="Icon of a woman">
              <a:extLst>
                <a:ext uri="{FF2B5EF4-FFF2-40B4-BE49-F238E27FC236}">
                  <a16:creationId xmlns:a16="http://schemas.microsoft.com/office/drawing/2014/main" id="{596938FD-0EB4-469F-B369-CCA6DB8E04C5}"/>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1" name="Group 260">
            <a:extLst>
              <a:ext uri="{FF2B5EF4-FFF2-40B4-BE49-F238E27FC236}">
                <a16:creationId xmlns:a16="http://schemas.microsoft.com/office/drawing/2014/main" id="{12AD5D5E-1236-48C9-AB66-3D1C0905E6C6}"/>
              </a:ext>
            </a:extLst>
          </p:cNvPr>
          <p:cNvGrpSpPr>
            <a:grpSpLocks noChangeAspect="1"/>
          </p:cNvGrpSpPr>
          <p:nvPr/>
        </p:nvGrpSpPr>
        <p:grpSpPr>
          <a:xfrm>
            <a:off x="10308383" y="2507364"/>
            <a:ext cx="466302" cy="466302"/>
            <a:chOff x="9083273" y="2224226"/>
            <a:chExt cx="493034" cy="493034"/>
          </a:xfrm>
        </p:grpSpPr>
        <p:sp useBgFill="1">
          <p:nvSpPr>
            <p:cNvPr id="262" name="Oval 261">
              <a:extLst>
                <a:ext uri="{FF2B5EF4-FFF2-40B4-BE49-F238E27FC236}">
                  <a16:creationId xmlns:a16="http://schemas.microsoft.com/office/drawing/2014/main" id="{88C1A60C-04C3-42FA-8B6D-1B42B52F66EC}"/>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boy" title="Icon of a man">
              <a:extLst>
                <a:ext uri="{FF2B5EF4-FFF2-40B4-BE49-F238E27FC236}">
                  <a16:creationId xmlns:a16="http://schemas.microsoft.com/office/drawing/2014/main" id="{69280B8B-66B1-463A-85B6-ED5F2363ABCE}"/>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4" name="Group 263">
            <a:extLst>
              <a:ext uri="{FF2B5EF4-FFF2-40B4-BE49-F238E27FC236}">
                <a16:creationId xmlns:a16="http://schemas.microsoft.com/office/drawing/2014/main" id="{A7698FED-231B-4535-83BF-11BEB96D036E}"/>
              </a:ext>
            </a:extLst>
          </p:cNvPr>
          <p:cNvGrpSpPr>
            <a:grpSpLocks noChangeAspect="1"/>
          </p:cNvGrpSpPr>
          <p:nvPr/>
        </p:nvGrpSpPr>
        <p:grpSpPr>
          <a:xfrm>
            <a:off x="7913477" y="2819005"/>
            <a:ext cx="466302" cy="466302"/>
            <a:chOff x="3581379" y="3092968"/>
            <a:chExt cx="604488" cy="604488"/>
          </a:xfrm>
        </p:grpSpPr>
        <p:sp useBgFill="1">
          <p:nvSpPr>
            <p:cNvPr id="265" name="Oval 264">
              <a:extLst>
                <a:ext uri="{FF2B5EF4-FFF2-40B4-BE49-F238E27FC236}">
                  <a16:creationId xmlns:a16="http://schemas.microsoft.com/office/drawing/2014/main" id="{F5EA5C63-86AB-408A-8877-70EF328283DE}"/>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mail" title="Icon of an envelope">
              <a:extLst>
                <a:ext uri="{FF2B5EF4-FFF2-40B4-BE49-F238E27FC236}">
                  <a16:creationId xmlns:a16="http://schemas.microsoft.com/office/drawing/2014/main" id="{2553ABA3-17C6-4607-8CB2-12CD512C4093}"/>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67" name="Group 266">
            <a:extLst>
              <a:ext uri="{FF2B5EF4-FFF2-40B4-BE49-F238E27FC236}">
                <a16:creationId xmlns:a16="http://schemas.microsoft.com/office/drawing/2014/main" id="{5C972BB2-DC88-4646-80CB-4DD7E6161C9D}"/>
              </a:ext>
            </a:extLst>
          </p:cNvPr>
          <p:cNvGrpSpPr>
            <a:grpSpLocks noChangeAspect="1"/>
          </p:cNvGrpSpPr>
          <p:nvPr/>
        </p:nvGrpSpPr>
        <p:grpSpPr>
          <a:xfrm>
            <a:off x="6271150" y="2174723"/>
            <a:ext cx="466302" cy="466302"/>
            <a:chOff x="4654814" y="1371795"/>
            <a:chExt cx="604488" cy="604488"/>
          </a:xfrm>
        </p:grpSpPr>
        <p:sp useBgFill="1">
          <p:nvSpPr>
            <p:cNvPr id="268" name="Oval 267">
              <a:extLst>
                <a:ext uri="{FF2B5EF4-FFF2-40B4-BE49-F238E27FC236}">
                  <a16:creationId xmlns:a16="http://schemas.microsoft.com/office/drawing/2014/main" id="{0A450E61-9415-4606-8FC8-F9BB5527EDCE}"/>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ActivityFeed_F056" title="Icon of two chat bubbles stacked vertically">
              <a:extLst>
                <a:ext uri="{FF2B5EF4-FFF2-40B4-BE49-F238E27FC236}">
                  <a16:creationId xmlns:a16="http://schemas.microsoft.com/office/drawing/2014/main" id="{ED270249-347A-4178-8356-46D6A8D8B04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0" name="Group 269">
            <a:extLst>
              <a:ext uri="{FF2B5EF4-FFF2-40B4-BE49-F238E27FC236}">
                <a16:creationId xmlns:a16="http://schemas.microsoft.com/office/drawing/2014/main" id="{3A974CF4-ED8A-47FD-81C0-2BEB7BDC8634}"/>
              </a:ext>
            </a:extLst>
          </p:cNvPr>
          <p:cNvGrpSpPr>
            <a:grpSpLocks noChangeAspect="1"/>
          </p:cNvGrpSpPr>
          <p:nvPr/>
        </p:nvGrpSpPr>
        <p:grpSpPr>
          <a:xfrm>
            <a:off x="8010367" y="1830627"/>
            <a:ext cx="466302" cy="466302"/>
            <a:chOff x="6280345" y="1579525"/>
            <a:chExt cx="565440" cy="565440"/>
          </a:xfrm>
        </p:grpSpPr>
        <p:sp useBgFill="1">
          <p:nvSpPr>
            <p:cNvPr id="271" name="Oval 270">
              <a:extLst>
                <a:ext uri="{FF2B5EF4-FFF2-40B4-BE49-F238E27FC236}">
                  <a16:creationId xmlns:a16="http://schemas.microsoft.com/office/drawing/2014/main" id="{70F2D9A3-4B6D-4E00-B97E-62C5ACBC67FB}"/>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people_12" title="Icon of three people">
              <a:extLst>
                <a:ext uri="{FF2B5EF4-FFF2-40B4-BE49-F238E27FC236}">
                  <a16:creationId xmlns:a16="http://schemas.microsoft.com/office/drawing/2014/main" id="{53D5B646-6CBF-40E8-964C-C7DE405DDA5F}"/>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3" name="Group 272">
            <a:extLst>
              <a:ext uri="{FF2B5EF4-FFF2-40B4-BE49-F238E27FC236}">
                <a16:creationId xmlns:a16="http://schemas.microsoft.com/office/drawing/2014/main" id="{7CDC9FDB-A5C9-4FDB-BC9C-8A6D7A98CFF1}"/>
              </a:ext>
            </a:extLst>
          </p:cNvPr>
          <p:cNvGrpSpPr>
            <a:grpSpLocks noChangeAspect="1"/>
          </p:cNvGrpSpPr>
          <p:nvPr/>
        </p:nvGrpSpPr>
        <p:grpSpPr>
          <a:xfrm>
            <a:off x="9953578" y="3201235"/>
            <a:ext cx="466302" cy="466302"/>
            <a:chOff x="3811718" y="5897776"/>
            <a:chExt cx="548640" cy="548640"/>
          </a:xfrm>
        </p:grpSpPr>
        <p:sp useBgFill="1">
          <p:nvSpPr>
            <p:cNvPr id="274" name="Oval 273">
              <a:extLst>
                <a:ext uri="{FF2B5EF4-FFF2-40B4-BE49-F238E27FC236}">
                  <a16:creationId xmlns:a16="http://schemas.microsoft.com/office/drawing/2014/main" id="{A41A913D-64E1-48D6-88E6-76F7465DE969}"/>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people_4" title="Icon of a person">
              <a:extLst>
                <a:ext uri="{FF2B5EF4-FFF2-40B4-BE49-F238E27FC236}">
                  <a16:creationId xmlns:a16="http://schemas.microsoft.com/office/drawing/2014/main" id="{B4ABC773-0937-4BFF-9C97-3575ABD9BF15}"/>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6" name="Group 275">
            <a:extLst>
              <a:ext uri="{FF2B5EF4-FFF2-40B4-BE49-F238E27FC236}">
                <a16:creationId xmlns:a16="http://schemas.microsoft.com/office/drawing/2014/main" id="{FA0BD23E-208F-476E-B2CE-2251F943104E}"/>
              </a:ext>
            </a:extLst>
          </p:cNvPr>
          <p:cNvGrpSpPr>
            <a:grpSpLocks noChangeAspect="1"/>
          </p:cNvGrpSpPr>
          <p:nvPr/>
        </p:nvGrpSpPr>
        <p:grpSpPr>
          <a:xfrm>
            <a:off x="2984301" y="3456541"/>
            <a:ext cx="466302" cy="466302"/>
            <a:chOff x="2134878" y="5897776"/>
            <a:chExt cx="548640" cy="548640"/>
          </a:xfrm>
        </p:grpSpPr>
        <p:sp useBgFill="1">
          <p:nvSpPr>
            <p:cNvPr id="277" name="Oval 276">
              <a:extLst>
                <a:ext uri="{FF2B5EF4-FFF2-40B4-BE49-F238E27FC236}">
                  <a16:creationId xmlns:a16="http://schemas.microsoft.com/office/drawing/2014/main" id="{7D0585BE-6950-4366-8314-3F501C59EEDB}"/>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people_7" title="Icon of two people">
              <a:extLst>
                <a:ext uri="{FF2B5EF4-FFF2-40B4-BE49-F238E27FC236}">
                  <a16:creationId xmlns:a16="http://schemas.microsoft.com/office/drawing/2014/main" id="{A7A40B1F-AD3F-4973-8FA4-3EA1A36F1546}"/>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9" name="Group 278">
            <a:extLst>
              <a:ext uri="{FF2B5EF4-FFF2-40B4-BE49-F238E27FC236}">
                <a16:creationId xmlns:a16="http://schemas.microsoft.com/office/drawing/2014/main" id="{FF592E6E-59F8-49A6-BC7A-B1A374A9F8B2}"/>
              </a:ext>
            </a:extLst>
          </p:cNvPr>
          <p:cNvGrpSpPr>
            <a:grpSpLocks noChangeAspect="1"/>
          </p:cNvGrpSpPr>
          <p:nvPr/>
        </p:nvGrpSpPr>
        <p:grpSpPr>
          <a:xfrm>
            <a:off x="3620021" y="1768945"/>
            <a:ext cx="466303" cy="466302"/>
            <a:chOff x="2929661" y="5897776"/>
            <a:chExt cx="548640" cy="548640"/>
          </a:xfrm>
        </p:grpSpPr>
        <p:sp useBgFill="1">
          <p:nvSpPr>
            <p:cNvPr id="280" name="Oval 279">
              <a:extLst>
                <a:ext uri="{FF2B5EF4-FFF2-40B4-BE49-F238E27FC236}">
                  <a16:creationId xmlns:a16="http://schemas.microsoft.com/office/drawing/2014/main" id="{0A120D67-76FF-4AA6-AE2F-E7F32101265B}"/>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Family_EBDA" title="Icon of a family of people">
              <a:extLst>
                <a:ext uri="{FF2B5EF4-FFF2-40B4-BE49-F238E27FC236}">
                  <a16:creationId xmlns:a16="http://schemas.microsoft.com/office/drawing/2014/main" id="{7AC4C64A-AB9B-4152-821C-9B850762B0C4}"/>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82" name="Group 281" descr="factory icon">
            <a:extLst>
              <a:ext uri="{FF2B5EF4-FFF2-40B4-BE49-F238E27FC236}">
                <a16:creationId xmlns:a16="http://schemas.microsoft.com/office/drawing/2014/main" id="{5C67BD5B-B592-47F1-82CA-6C70E7F6A19E}"/>
              </a:ext>
            </a:extLst>
          </p:cNvPr>
          <p:cNvGrpSpPr>
            <a:grpSpLocks noChangeAspect="1"/>
          </p:cNvGrpSpPr>
          <p:nvPr/>
        </p:nvGrpSpPr>
        <p:grpSpPr>
          <a:xfrm>
            <a:off x="9326000" y="1612324"/>
            <a:ext cx="466302" cy="466302"/>
            <a:chOff x="3888602" y="4110297"/>
            <a:chExt cx="527686" cy="527686"/>
          </a:xfrm>
        </p:grpSpPr>
        <p:sp useBgFill="1">
          <p:nvSpPr>
            <p:cNvPr id="283" name="Oval 282">
              <a:extLst>
                <a:ext uri="{FF2B5EF4-FFF2-40B4-BE49-F238E27FC236}">
                  <a16:creationId xmlns:a16="http://schemas.microsoft.com/office/drawing/2014/main" id="{8B1FCCFA-F33E-48E2-8423-E082B77493A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Freeform 41">
              <a:extLst>
                <a:ext uri="{FF2B5EF4-FFF2-40B4-BE49-F238E27FC236}">
                  <a16:creationId xmlns:a16="http://schemas.microsoft.com/office/drawing/2014/main" id="{260707EB-3345-4467-9DA6-EE9B74302200}"/>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285" name="Group 284">
            <a:extLst>
              <a:ext uri="{FF2B5EF4-FFF2-40B4-BE49-F238E27FC236}">
                <a16:creationId xmlns:a16="http://schemas.microsoft.com/office/drawing/2014/main" id="{74D79DAD-9441-48E3-AADD-0FD2694D127C}"/>
              </a:ext>
            </a:extLst>
          </p:cNvPr>
          <p:cNvGrpSpPr>
            <a:grpSpLocks noChangeAspect="1"/>
          </p:cNvGrpSpPr>
          <p:nvPr/>
        </p:nvGrpSpPr>
        <p:grpSpPr>
          <a:xfrm>
            <a:off x="3826207" y="3928849"/>
            <a:ext cx="466302" cy="466302"/>
            <a:chOff x="2930066" y="5072528"/>
            <a:chExt cx="562530" cy="562530"/>
          </a:xfrm>
        </p:grpSpPr>
        <p:sp useBgFill="1">
          <p:nvSpPr>
            <p:cNvPr id="286" name="Oval 285">
              <a:extLst>
                <a:ext uri="{FF2B5EF4-FFF2-40B4-BE49-F238E27FC236}">
                  <a16:creationId xmlns:a16="http://schemas.microsoft.com/office/drawing/2014/main" id="{04A8AE49-48B6-4D5C-8BCA-AF9DCE10012C}"/>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Database_EFC7" title="Icon of a cylinder">
              <a:extLst>
                <a:ext uri="{FF2B5EF4-FFF2-40B4-BE49-F238E27FC236}">
                  <a16:creationId xmlns:a16="http://schemas.microsoft.com/office/drawing/2014/main" id="{A317EF16-F820-4404-BD8B-5814BDF981ED}"/>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88" name="Group 287">
            <a:extLst>
              <a:ext uri="{FF2B5EF4-FFF2-40B4-BE49-F238E27FC236}">
                <a16:creationId xmlns:a16="http://schemas.microsoft.com/office/drawing/2014/main" id="{35133492-47B5-4CD1-A91B-DDF52EDF0B85}"/>
              </a:ext>
            </a:extLst>
          </p:cNvPr>
          <p:cNvGrpSpPr>
            <a:grpSpLocks noChangeAspect="1"/>
          </p:cNvGrpSpPr>
          <p:nvPr/>
        </p:nvGrpSpPr>
        <p:grpSpPr>
          <a:xfrm>
            <a:off x="7782557" y="5784531"/>
            <a:ext cx="466302" cy="466302"/>
            <a:chOff x="6063453" y="5701048"/>
            <a:chExt cx="604488" cy="604488"/>
          </a:xfrm>
        </p:grpSpPr>
        <p:sp useBgFill="1">
          <p:nvSpPr>
            <p:cNvPr id="289" name="Oval 288">
              <a:extLst>
                <a:ext uri="{FF2B5EF4-FFF2-40B4-BE49-F238E27FC236}">
                  <a16:creationId xmlns:a16="http://schemas.microsoft.com/office/drawing/2014/main" id="{C797D89A-9C2D-4CA8-80FF-36DF60F5885D}"/>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CA3B10D7-81FD-4CE4-8BE8-38F6D7F1CCE6}"/>
                </a:ext>
              </a:extLst>
            </p:cNvPr>
            <p:cNvGrpSpPr>
              <a:grpSpLocks noChangeAspect="1"/>
            </p:cNvGrpSpPr>
            <p:nvPr/>
          </p:nvGrpSpPr>
          <p:grpSpPr>
            <a:xfrm>
              <a:off x="6165235" y="5794471"/>
              <a:ext cx="400924" cy="331478"/>
              <a:chOff x="6032952" y="5892675"/>
              <a:chExt cx="411480" cy="340208"/>
            </a:xfrm>
          </p:grpSpPr>
          <p:sp>
            <p:nvSpPr>
              <p:cNvPr id="291" name="Freeform 21" title="Icon of an xbox controller">
                <a:extLst>
                  <a:ext uri="{FF2B5EF4-FFF2-40B4-BE49-F238E27FC236}">
                    <a16:creationId xmlns:a16="http://schemas.microsoft.com/office/drawing/2014/main" id="{B0DD8D01-42C9-4DFE-9CAC-C2CBEADE4F6F}"/>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292" name="Xbox" title="Icon of an xbox one">
                <a:extLst>
                  <a:ext uri="{FF2B5EF4-FFF2-40B4-BE49-F238E27FC236}">
                    <a16:creationId xmlns:a16="http://schemas.microsoft.com/office/drawing/2014/main" id="{D9A86586-023E-4DE7-8AF1-94AFBFCCA1F9}"/>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grpSp>
        <p:nvGrpSpPr>
          <p:cNvPr id="102" name="Group 101">
            <a:extLst>
              <a:ext uri="{FF2B5EF4-FFF2-40B4-BE49-F238E27FC236}">
                <a16:creationId xmlns:a16="http://schemas.microsoft.com/office/drawing/2014/main" id="{8FDE5F2C-60CF-49B2-8CA1-E8EFB5745EBC}"/>
              </a:ext>
            </a:extLst>
          </p:cNvPr>
          <p:cNvGrpSpPr/>
          <p:nvPr/>
        </p:nvGrpSpPr>
        <p:grpSpPr>
          <a:xfrm>
            <a:off x="2424893" y="3037862"/>
            <a:ext cx="466302" cy="466302"/>
            <a:chOff x="4835090" y="6953298"/>
            <a:chExt cx="457200" cy="457200"/>
          </a:xfrm>
        </p:grpSpPr>
        <p:sp useBgFill="1">
          <p:nvSpPr>
            <p:cNvPr id="103" name="Oval 102">
              <a:extLst>
                <a:ext uri="{FF2B5EF4-FFF2-40B4-BE49-F238E27FC236}">
                  <a16:creationId xmlns:a16="http://schemas.microsoft.com/office/drawing/2014/main" id="{4298CBCC-E8EA-482D-96BB-E91F307060E9}"/>
                </a:ext>
              </a:extLst>
            </p:cNvPr>
            <p:cNvSpPr/>
            <p:nvPr/>
          </p:nvSpPr>
          <p:spPr bwMode="auto">
            <a:xfrm>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rain2_EA0E" title="Icon of a train">
              <a:extLst>
                <a:ext uri="{FF2B5EF4-FFF2-40B4-BE49-F238E27FC236}">
                  <a16:creationId xmlns:a16="http://schemas.microsoft.com/office/drawing/2014/main" id="{B0B355D2-F95E-4DD4-BFEF-06089CD022DF}"/>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5" name="Group 104">
            <a:extLst>
              <a:ext uri="{FF2B5EF4-FFF2-40B4-BE49-F238E27FC236}">
                <a16:creationId xmlns:a16="http://schemas.microsoft.com/office/drawing/2014/main" id="{CA0FB5D6-3ED4-4B9F-B216-4D0500149270}"/>
              </a:ext>
            </a:extLst>
          </p:cNvPr>
          <p:cNvGrpSpPr/>
          <p:nvPr/>
        </p:nvGrpSpPr>
        <p:grpSpPr>
          <a:xfrm>
            <a:off x="10473110" y="5622647"/>
            <a:ext cx="466302" cy="466302"/>
            <a:chOff x="4165619" y="6953298"/>
            <a:chExt cx="457200" cy="457200"/>
          </a:xfrm>
        </p:grpSpPr>
        <p:sp useBgFill="1">
          <p:nvSpPr>
            <p:cNvPr id="106" name="Oval 105">
              <a:extLst>
                <a:ext uri="{FF2B5EF4-FFF2-40B4-BE49-F238E27FC236}">
                  <a16:creationId xmlns:a16="http://schemas.microsoft.com/office/drawing/2014/main" id="{DD5F9EA5-9110-49EF-94A1-E80D4A9A7353}"/>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Airplane_E709" title="Icon of an airplane">
              <a:extLst>
                <a:ext uri="{FF2B5EF4-FFF2-40B4-BE49-F238E27FC236}">
                  <a16:creationId xmlns:a16="http://schemas.microsoft.com/office/drawing/2014/main" id="{2CFF4CC6-7C58-4B38-8364-3A3408235A63}"/>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8" name="Group 107">
            <a:extLst>
              <a:ext uri="{FF2B5EF4-FFF2-40B4-BE49-F238E27FC236}">
                <a16:creationId xmlns:a16="http://schemas.microsoft.com/office/drawing/2014/main" id="{AE2BEAC7-4FF1-44B5-B04E-8A5214940357}"/>
              </a:ext>
            </a:extLst>
          </p:cNvPr>
          <p:cNvGrpSpPr/>
          <p:nvPr/>
        </p:nvGrpSpPr>
        <p:grpSpPr>
          <a:xfrm>
            <a:off x="11138945" y="2900916"/>
            <a:ext cx="466302" cy="466302"/>
            <a:chOff x="5485511" y="6953298"/>
            <a:chExt cx="457200" cy="457200"/>
          </a:xfrm>
        </p:grpSpPr>
        <p:sp useBgFill="1">
          <p:nvSpPr>
            <p:cNvPr id="109" name="Oval 108">
              <a:extLst>
                <a:ext uri="{FF2B5EF4-FFF2-40B4-BE49-F238E27FC236}">
                  <a16:creationId xmlns:a16="http://schemas.microsoft.com/office/drawing/2014/main" id="{D190B326-3170-4DA6-B168-44D66D667DCB}"/>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mperature_med" title="Icon of a thermometer showing medium temperature">
              <a:extLst>
                <a:ext uri="{FF2B5EF4-FFF2-40B4-BE49-F238E27FC236}">
                  <a16:creationId xmlns:a16="http://schemas.microsoft.com/office/drawing/2014/main" id="{443ACD97-A77D-42F2-835B-0E2F9C449D7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1" name="Group 110">
            <a:extLst>
              <a:ext uri="{FF2B5EF4-FFF2-40B4-BE49-F238E27FC236}">
                <a16:creationId xmlns:a16="http://schemas.microsoft.com/office/drawing/2014/main" id="{3110D1C0-6DE9-4279-9D5B-F3B28EFF1A6A}"/>
              </a:ext>
            </a:extLst>
          </p:cNvPr>
          <p:cNvGrpSpPr/>
          <p:nvPr/>
        </p:nvGrpSpPr>
        <p:grpSpPr>
          <a:xfrm>
            <a:off x="6996166" y="1608319"/>
            <a:ext cx="466302" cy="466302"/>
            <a:chOff x="3534248" y="6953298"/>
            <a:chExt cx="457200" cy="457200"/>
          </a:xfrm>
        </p:grpSpPr>
        <p:sp useBgFill="1">
          <p:nvSpPr>
            <p:cNvPr id="112" name="Oval 111">
              <a:extLst>
                <a:ext uri="{FF2B5EF4-FFF2-40B4-BE49-F238E27FC236}">
                  <a16:creationId xmlns:a16="http://schemas.microsoft.com/office/drawing/2014/main" id="{EEC4C08C-86DA-4242-91FF-2652F3B4369D}"/>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bot_3" title="Icon of two chevron brackets with two dots between them">
              <a:extLst>
                <a:ext uri="{FF2B5EF4-FFF2-40B4-BE49-F238E27FC236}">
                  <a16:creationId xmlns:a16="http://schemas.microsoft.com/office/drawing/2014/main" id="{676991C9-5AC8-43D1-909A-8F77621D62CD}"/>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14" name="Group 113">
            <a:extLst>
              <a:ext uri="{FF2B5EF4-FFF2-40B4-BE49-F238E27FC236}">
                <a16:creationId xmlns:a16="http://schemas.microsoft.com/office/drawing/2014/main" id="{3E7306C7-2739-445D-A729-477EC79B28D3}"/>
              </a:ext>
            </a:extLst>
          </p:cNvPr>
          <p:cNvGrpSpPr/>
          <p:nvPr/>
        </p:nvGrpSpPr>
        <p:grpSpPr>
          <a:xfrm>
            <a:off x="2661247" y="1647250"/>
            <a:ext cx="466302" cy="466302"/>
            <a:chOff x="6135932" y="6953298"/>
            <a:chExt cx="457200" cy="457200"/>
          </a:xfrm>
        </p:grpSpPr>
        <p:sp useBgFill="1">
          <p:nvSpPr>
            <p:cNvPr id="115" name="Oval 114">
              <a:extLst>
                <a:ext uri="{FF2B5EF4-FFF2-40B4-BE49-F238E27FC236}">
                  <a16:creationId xmlns:a16="http://schemas.microsoft.com/office/drawing/2014/main" id="{D80F4062-62E8-4173-B127-D19816D2D085}"/>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speedometer_2" title="Icon of a spedometer showing fast speed">
              <a:extLst>
                <a:ext uri="{FF2B5EF4-FFF2-40B4-BE49-F238E27FC236}">
                  <a16:creationId xmlns:a16="http://schemas.microsoft.com/office/drawing/2014/main" id="{46A149C1-4C2B-4488-8747-731B8EA75F86}"/>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7" name="Group 116">
            <a:extLst>
              <a:ext uri="{FF2B5EF4-FFF2-40B4-BE49-F238E27FC236}">
                <a16:creationId xmlns:a16="http://schemas.microsoft.com/office/drawing/2014/main" id="{1EC4C8F2-3F18-4E67-87BF-C14CFE2C0F83}"/>
              </a:ext>
            </a:extLst>
          </p:cNvPr>
          <p:cNvGrpSpPr/>
          <p:nvPr/>
        </p:nvGrpSpPr>
        <p:grpSpPr>
          <a:xfrm>
            <a:off x="5231267" y="3844762"/>
            <a:ext cx="466302" cy="466302"/>
            <a:chOff x="6786353" y="6953298"/>
            <a:chExt cx="457200" cy="457200"/>
          </a:xfrm>
        </p:grpSpPr>
        <p:sp useBgFill="1">
          <p:nvSpPr>
            <p:cNvPr id="118" name="Oval 117">
              <a:extLst>
                <a:ext uri="{FF2B5EF4-FFF2-40B4-BE49-F238E27FC236}">
                  <a16:creationId xmlns:a16="http://schemas.microsoft.com/office/drawing/2014/main" id="{C5282858-DCA4-4BDB-9F37-7CA4520AE53A}"/>
                </a:ext>
              </a:extLst>
            </p:cNvPr>
            <p:cNvSpPr/>
            <p:nvPr/>
          </p:nvSpPr>
          <p:spPr bwMode="auto">
            <a:xfrm>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plant_3" title="Icon of three stalks of wheat">
              <a:extLst>
                <a:ext uri="{FF2B5EF4-FFF2-40B4-BE49-F238E27FC236}">
                  <a16:creationId xmlns:a16="http://schemas.microsoft.com/office/drawing/2014/main" id="{14C583CE-C11D-45E4-A246-CE83911121E9}"/>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20" name="Group 119">
            <a:extLst>
              <a:ext uri="{FF2B5EF4-FFF2-40B4-BE49-F238E27FC236}">
                <a16:creationId xmlns:a16="http://schemas.microsoft.com/office/drawing/2014/main" id="{4DE15D66-D3BD-4B09-A414-971117746BA9}"/>
              </a:ext>
            </a:extLst>
          </p:cNvPr>
          <p:cNvGrpSpPr/>
          <p:nvPr/>
        </p:nvGrpSpPr>
        <p:grpSpPr>
          <a:xfrm>
            <a:off x="4568362" y="3329374"/>
            <a:ext cx="466302" cy="466302"/>
            <a:chOff x="1724949" y="2851929"/>
            <a:chExt cx="457200" cy="457200"/>
          </a:xfrm>
        </p:grpSpPr>
        <p:sp useBgFill="1">
          <p:nvSpPr>
            <p:cNvPr id="121" name="Oval 120">
              <a:extLst>
                <a:ext uri="{FF2B5EF4-FFF2-40B4-BE49-F238E27FC236}">
                  <a16:creationId xmlns:a16="http://schemas.microsoft.com/office/drawing/2014/main" id="{FE65044A-E4DE-4A64-B3C8-E17E2D47D1C5}"/>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 name="Picture 2" descr="See the source image">
              <a:extLst>
                <a:ext uri="{FF2B5EF4-FFF2-40B4-BE49-F238E27FC236}">
                  <a16:creationId xmlns:a16="http://schemas.microsoft.com/office/drawing/2014/main" id="{2947C9D6-BD17-4BBA-A785-54A768635199}"/>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7842E6D8-95E5-4DC5-A029-92CB88E42A42}"/>
              </a:ext>
            </a:extLst>
          </p:cNvPr>
          <p:cNvGrpSpPr/>
          <p:nvPr/>
        </p:nvGrpSpPr>
        <p:grpSpPr>
          <a:xfrm>
            <a:off x="10283417" y="1715937"/>
            <a:ext cx="466302" cy="466302"/>
            <a:chOff x="1896861" y="2824101"/>
            <a:chExt cx="457200" cy="457200"/>
          </a:xfrm>
        </p:grpSpPr>
        <p:sp useBgFill="1">
          <p:nvSpPr>
            <p:cNvPr id="124" name="Oval 123">
              <a:extLst>
                <a:ext uri="{FF2B5EF4-FFF2-40B4-BE49-F238E27FC236}">
                  <a16:creationId xmlns:a16="http://schemas.microsoft.com/office/drawing/2014/main" id="{375E85BF-C430-4755-A9F9-A5E6DB21E604}"/>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5" name="Picture 124">
              <a:extLst>
                <a:ext uri="{FF2B5EF4-FFF2-40B4-BE49-F238E27FC236}">
                  <a16:creationId xmlns:a16="http://schemas.microsoft.com/office/drawing/2014/main" id="{85E21D8F-74A0-47E0-928C-3A531E3BA289}"/>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26" name="Group 125">
            <a:extLst>
              <a:ext uri="{FF2B5EF4-FFF2-40B4-BE49-F238E27FC236}">
                <a16:creationId xmlns:a16="http://schemas.microsoft.com/office/drawing/2014/main" id="{7EFAB32A-1F1A-4E33-BB32-2635750AF4FF}"/>
              </a:ext>
            </a:extLst>
          </p:cNvPr>
          <p:cNvGrpSpPr/>
          <p:nvPr/>
        </p:nvGrpSpPr>
        <p:grpSpPr>
          <a:xfrm>
            <a:off x="2392976" y="4060539"/>
            <a:ext cx="466302" cy="466302"/>
            <a:chOff x="2544684" y="2284726"/>
            <a:chExt cx="457200" cy="457200"/>
          </a:xfrm>
        </p:grpSpPr>
        <p:sp useBgFill="1">
          <p:nvSpPr>
            <p:cNvPr id="127" name="Oval 126">
              <a:extLst>
                <a:ext uri="{FF2B5EF4-FFF2-40B4-BE49-F238E27FC236}">
                  <a16:creationId xmlns:a16="http://schemas.microsoft.com/office/drawing/2014/main" id="{EBD87254-1CF4-4127-98F9-B0FDBCE7440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8" name="Picture 127">
              <a:extLst>
                <a:ext uri="{FF2B5EF4-FFF2-40B4-BE49-F238E27FC236}">
                  <a16:creationId xmlns:a16="http://schemas.microsoft.com/office/drawing/2014/main" id="{E24F7E30-A0AD-48DE-AAD7-2007BE84BAF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29" name="Group 128">
            <a:extLst>
              <a:ext uri="{FF2B5EF4-FFF2-40B4-BE49-F238E27FC236}">
                <a16:creationId xmlns:a16="http://schemas.microsoft.com/office/drawing/2014/main" id="{00F5E859-BE45-450A-BA01-767FC17C9777}"/>
              </a:ext>
            </a:extLst>
          </p:cNvPr>
          <p:cNvGrpSpPr/>
          <p:nvPr/>
        </p:nvGrpSpPr>
        <p:grpSpPr>
          <a:xfrm>
            <a:off x="6951994" y="2724269"/>
            <a:ext cx="466302" cy="466302"/>
            <a:chOff x="3352499" y="2284390"/>
            <a:chExt cx="457200" cy="457200"/>
          </a:xfrm>
        </p:grpSpPr>
        <p:sp useBgFill="1">
          <p:nvSpPr>
            <p:cNvPr id="130" name="Oval 129">
              <a:extLst>
                <a:ext uri="{FF2B5EF4-FFF2-40B4-BE49-F238E27FC236}">
                  <a16:creationId xmlns:a16="http://schemas.microsoft.com/office/drawing/2014/main" id="{40AFCB30-B717-47F3-9FC4-72B361AA46B1}"/>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75302487-2402-44DD-9CA1-9CA0553BF5A3}"/>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35" name="Group 134">
            <a:extLst>
              <a:ext uri="{FF2B5EF4-FFF2-40B4-BE49-F238E27FC236}">
                <a16:creationId xmlns:a16="http://schemas.microsoft.com/office/drawing/2014/main" id="{6E4E2812-C5B3-4289-91EE-B6B0CA02E922}"/>
              </a:ext>
            </a:extLst>
          </p:cNvPr>
          <p:cNvGrpSpPr/>
          <p:nvPr/>
        </p:nvGrpSpPr>
        <p:grpSpPr>
          <a:xfrm>
            <a:off x="7703854" y="3546999"/>
            <a:ext cx="466302" cy="466302"/>
            <a:chOff x="401859" y="3990789"/>
            <a:chExt cx="457200" cy="457200"/>
          </a:xfrm>
        </p:grpSpPr>
        <p:sp useBgFill="1">
          <p:nvSpPr>
            <p:cNvPr id="136" name="Oval 135">
              <a:extLst>
                <a:ext uri="{FF2B5EF4-FFF2-40B4-BE49-F238E27FC236}">
                  <a16:creationId xmlns:a16="http://schemas.microsoft.com/office/drawing/2014/main" id="{9C91502B-D29C-457D-9C8D-770158C3F9BE}"/>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Freeform 16">
              <a:extLst>
                <a:ext uri="{FF2B5EF4-FFF2-40B4-BE49-F238E27FC236}">
                  <a16:creationId xmlns:a16="http://schemas.microsoft.com/office/drawing/2014/main" id="{8385A130-5B83-4D39-ABB9-6494AB802FED}"/>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grpSp>
        <p:nvGrpSpPr>
          <p:cNvPr id="138" name="Group 137">
            <a:extLst>
              <a:ext uri="{FF2B5EF4-FFF2-40B4-BE49-F238E27FC236}">
                <a16:creationId xmlns:a16="http://schemas.microsoft.com/office/drawing/2014/main" id="{E3787824-DD4B-4333-8701-DA0EDC2487A4}"/>
              </a:ext>
            </a:extLst>
          </p:cNvPr>
          <p:cNvGrpSpPr/>
          <p:nvPr/>
        </p:nvGrpSpPr>
        <p:grpSpPr>
          <a:xfrm>
            <a:off x="5658158" y="5010065"/>
            <a:ext cx="466302" cy="466302"/>
            <a:chOff x="-3541236" y="2776286"/>
            <a:chExt cx="457200" cy="457200"/>
          </a:xfrm>
        </p:grpSpPr>
        <p:pic>
          <p:nvPicPr>
            <p:cNvPr id="139" name="Picture 138">
              <a:extLst>
                <a:ext uri="{FF2B5EF4-FFF2-40B4-BE49-F238E27FC236}">
                  <a16:creationId xmlns:a16="http://schemas.microsoft.com/office/drawing/2014/main" id="{5F9710A2-35F7-42BD-AA38-D8AB9EC660B7}"/>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140" name="Picture 139">
              <a:extLst>
                <a:ext uri="{FF2B5EF4-FFF2-40B4-BE49-F238E27FC236}">
                  <a16:creationId xmlns:a16="http://schemas.microsoft.com/office/drawing/2014/main" id="{8013786D-CF78-415B-8324-97A6F19DFEDD}"/>
                </a:ext>
              </a:extLst>
            </p:cNvPr>
            <p:cNvPicPr>
              <a:picLocks noChangeAspect="1"/>
            </p:cNvPicPr>
            <p:nvPr/>
          </p:nvPicPr>
          <p:blipFill>
            <a:blip r:embed="rId8"/>
            <a:stretch>
              <a:fillRect/>
            </a:stretch>
          </p:blipFill>
          <p:spPr>
            <a:xfrm>
              <a:off x="-3541236" y="2776286"/>
              <a:ext cx="457200" cy="457200"/>
            </a:xfrm>
            <a:prstGeom prst="rect">
              <a:avLst/>
            </a:prstGeom>
          </p:spPr>
        </p:pic>
      </p:grpSp>
    </p:spTree>
    <p:extLst>
      <p:ext uri="{BB962C8B-B14F-4D97-AF65-F5344CB8AC3E}">
        <p14:creationId xmlns:p14="http://schemas.microsoft.com/office/powerpoint/2010/main" val="242983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250"/>
                                        <p:tgtEl>
                                          <p:spTgt spid="18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8">
                                            <p:txEl>
                                              <p:pRg st="1" end="1"/>
                                            </p:txEl>
                                          </p:spTgt>
                                        </p:tgtEl>
                                        <p:attrNameLst>
                                          <p:attrName>style.visibility</p:attrName>
                                        </p:attrNameLst>
                                      </p:cBhvr>
                                      <p:to>
                                        <p:strVal val="visible"/>
                                      </p:to>
                                    </p:set>
                                    <p:animEffect transition="in" filter="fade">
                                      <p:cBhvr>
                                        <p:cTn id="10" dur="250"/>
                                        <p:tgtEl>
                                          <p:spTgt spid="18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8">
                                            <p:txEl>
                                              <p:pRg st="2" end="2"/>
                                            </p:txEl>
                                          </p:spTgt>
                                        </p:tgtEl>
                                        <p:attrNameLst>
                                          <p:attrName>style.visibility</p:attrName>
                                        </p:attrNameLst>
                                      </p:cBhvr>
                                      <p:to>
                                        <p:strVal val="visible"/>
                                      </p:to>
                                    </p:set>
                                    <p:animEffect transition="in" filter="fade">
                                      <p:cBhvr>
                                        <p:cTn id="13" dur="250"/>
                                        <p:tgtEl>
                                          <p:spTgt spid="18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8">
                                            <p:txEl>
                                              <p:pRg st="3" end="3"/>
                                            </p:txEl>
                                          </p:spTgt>
                                        </p:tgtEl>
                                        <p:attrNameLst>
                                          <p:attrName>style.visibility</p:attrName>
                                        </p:attrNameLst>
                                      </p:cBhvr>
                                      <p:to>
                                        <p:strVal val="visible"/>
                                      </p:to>
                                    </p:set>
                                    <p:animEffect transition="in" filter="fade">
                                      <p:cBhvr>
                                        <p:cTn id="16" dur="250"/>
                                        <p:tgtEl>
                                          <p:spTgt spid="18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8">
                                            <p:txEl>
                                              <p:pRg st="4" end="4"/>
                                            </p:txEl>
                                          </p:spTgt>
                                        </p:tgtEl>
                                        <p:attrNameLst>
                                          <p:attrName>style.visibility</p:attrName>
                                        </p:attrNameLst>
                                      </p:cBhvr>
                                      <p:to>
                                        <p:strVal val="visible"/>
                                      </p:to>
                                    </p:set>
                                    <p:animEffect transition="in" filter="fade">
                                      <p:cBhvr>
                                        <p:cTn id="19" dur="250"/>
                                        <p:tgtEl>
                                          <p:spTgt spid="188">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8">
                                            <p:txEl>
                                              <p:pRg st="5" end="5"/>
                                            </p:txEl>
                                          </p:spTgt>
                                        </p:tgtEl>
                                        <p:attrNameLst>
                                          <p:attrName>style.visibility</p:attrName>
                                        </p:attrNameLst>
                                      </p:cBhvr>
                                      <p:to>
                                        <p:strVal val="visible"/>
                                      </p:to>
                                    </p:set>
                                    <p:animEffect transition="in" filter="fade">
                                      <p:cBhvr>
                                        <p:cTn id="22" dur="250"/>
                                        <p:tgtEl>
                                          <p:spTgt spid="18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8">
                                            <p:txEl>
                                              <p:pRg st="6" end="6"/>
                                            </p:txEl>
                                          </p:spTgt>
                                        </p:tgtEl>
                                        <p:attrNameLst>
                                          <p:attrName>style.visibility</p:attrName>
                                        </p:attrNameLst>
                                      </p:cBhvr>
                                      <p:to>
                                        <p:strVal val="visible"/>
                                      </p:to>
                                    </p:set>
                                    <p:animEffect transition="in" filter="fade">
                                      <p:cBhvr>
                                        <p:cTn id="25" dur="250"/>
                                        <p:tgtEl>
                                          <p:spTgt spid="188">
                                            <p:txEl>
                                              <p:pRg st="6" end="6"/>
                                            </p:txEl>
                                          </p:spTgt>
                                        </p:tgtEl>
                                      </p:cBhvr>
                                    </p:animEffec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144"/>
                                        </p:tgtEl>
                                        <p:attrNameLst>
                                          <p:attrName>style.visibility</p:attrName>
                                        </p:attrNameLst>
                                      </p:cBhvr>
                                      <p:to>
                                        <p:strVal val="visible"/>
                                      </p:to>
                                    </p:set>
                                    <p:animEffect transition="in" filter="fade">
                                      <p:cBhvr>
                                        <p:cTn id="29" dur="50"/>
                                        <p:tgtEl>
                                          <p:spTgt spid="144"/>
                                        </p:tgtEl>
                                      </p:cBhvr>
                                    </p:animEffect>
                                  </p:childTnLst>
                                </p:cTn>
                              </p:par>
                            </p:childTnLst>
                          </p:cTn>
                        </p:par>
                        <p:par>
                          <p:cTn id="30" fill="hold">
                            <p:stCondLst>
                              <p:cond delay="300"/>
                            </p:stCondLst>
                            <p:childTnLst>
                              <p:par>
                                <p:cTn id="31" presetID="10" presetClass="entr" presetSubtype="0" fill="hold" nodeType="afterEffect">
                                  <p:stCondLst>
                                    <p:cond delay="0"/>
                                  </p:stCondLst>
                                  <p:childTnLst>
                                    <p:set>
                                      <p:cBhvr>
                                        <p:cTn id="32" dur="1" fill="hold">
                                          <p:stCondLst>
                                            <p:cond delay="0"/>
                                          </p:stCondLst>
                                        </p:cTn>
                                        <p:tgtEl>
                                          <p:spTgt spid="187"/>
                                        </p:tgtEl>
                                        <p:attrNameLst>
                                          <p:attrName>style.visibility</p:attrName>
                                        </p:attrNameLst>
                                      </p:cBhvr>
                                      <p:to>
                                        <p:strVal val="visible"/>
                                      </p:to>
                                    </p:set>
                                    <p:animEffect transition="in" filter="fade">
                                      <p:cBhvr>
                                        <p:cTn id="33" dur="50"/>
                                        <p:tgtEl>
                                          <p:spTgt spid="187"/>
                                        </p:tgtEl>
                                      </p:cBhvr>
                                    </p:animEffect>
                                  </p:childTnLst>
                                </p:cTn>
                              </p:par>
                            </p:childTnLst>
                          </p:cTn>
                        </p:par>
                        <p:par>
                          <p:cTn id="34" fill="hold">
                            <p:stCondLst>
                              <p:cond delay="350"/>
                            </p:stCondLst>
                            <p:childTnLst>
                              <p:par>
                                <p:cTn id="35" presetID="10" presetClass="entr" presetSubtype="0" fill="hold" nodeType="afterEffect">
                                  <p:stCondLst>
                                    <p:cond delay="0"/>
                                  </p:stCondLst>
                                  <p:childTnLst>
                                    <p:set>
                                      <p:cBhvr>
                                        <p:cTn id="36" dur="1" fill="hold">
                                          <p:stCondLst>
                                            <p:cond delay="0"/>
                                          </p:stCondLst>
                                        </p:cTn>
                                        <p:tgtEl>
                                          <p:spTgt spid="194"/>
                                        </p:tgtEl>
                                        <p:attrNameLst>
                                          <p:attrName>style.visibility</p:attrName>
                                        </p:attrNameLst>
                                      </p:cBhvr>
                                      <p:to>
                                        <p:strVal val="visible"/>
                                      </p:to>
                                    </p:set>
                                    <p:animEffect transition="in" filter="fade">
                                      <p:cBhvr>
                                        <p:cTn id="37" dur="50"/>
                                        <p:tgtEl>
                                          <p:spTgt spid="194"/>
                                        </p:tgtEl>
                                      </p:cBhvr>
                                    </p:animEffect>
                                  </p:childTnLst>
                                </p:cTn>
                              </p:par>
                            </p:childTnLst>
                          </p:cTn>
                        </p:par>
                        <p:par>
                          <p:cTn id="38" fill="hold">
                            <p:stCondLst>
                              <p:cond delay="400"/>
                            </p:stCondLst>
                            <p:childTnLst>
                              <p:par>
                                <p:cTn id="39" presetID="10" presetClass="entr" presetSubtype="0" fill="hold" nodeType="afterEffect">
                                  <p:stCondLst>
                                    <p:cond delay="0"/>
                                  </p:stCondLst>
                                  <p:childTnLst>
                                    <p:set>
                                      <p:cBhvr>
                                        <p:cTn id="40" dur="1" fill="hold">
                                          <p:stCondLst>
                                            <p:cond delay="0"/>
                                          </p:stCondLst>
                                        </p:cTn>
                                        <p:tgtEl>
                                          <p:spTgt spid="204"/>
                                        </p:tgtEl>
                                        <p:attrNameLst>
                                          <p:attrName>style.visibility</p:attrName>
                                        </p:attrNameLst>
                                      </p:cBhvr>
                                      <p:to>
                                        <p:strVal val="visible"/>
                                      </p:to>
                                    </p:set>
                                    <p:animEffect transition="in" filter="fade">
                                      <p:cBhvr>
                                        <p:cTn id="41" dur="50"/>
                                        <p:tgtEl>
                                          <p:spTgt spid="204"/>
                                        </p:tgtEl>
                                      </p:cBhvr>
                                    </p:animEffect>
                                  </p:childTnLst>
                                </p:cTn>
                              </p:par>
                            </p:childTnLst>
                          </p:cTn>
                        </p:par>
                        <p:par>
                          <p:cTn id="42" fill="hold">
                            <p:stCondLst>
                              <p:cond delay="450"/>
                            </p:stCondLst>
                            <p:childTnLst>
                              <p:par>
                                <p:cTn id="43" presetID="10" presetClass="entr" presetSubtype="0" fill="hold" nodeType="afterEffect">
                                  <p:stCondLst>
                                    <p:cond delay="0"/>
                                  </p:stCondLst>
                                  <p:childTnLst>
                                    <p:set>
                                      <p:cBhvr>
                                        <p:cTn id="44" dur="1" fill="hold">
                                          <p:stCondLst>
                                            <p:cond delay="0"/>
                                          </p:stCondLst>
                                        </p:cTn>
                                        <p:tgtEl>
                                          <p:spTgt spid="207"/>
                                        </p:tgtEl>
                                        <p:attrNameLst>
                                          <p:attrName>style.visibility</p:attrName>
                                        </p:attrNameLst>
                                      </p:cBhvr>
                                      <p:to>
                                        <p:strVal val="visible"/>
                                      </p:to>
                                    </p:set>
                                    <p:animEffect transition="in" filter="fade">
                                      <p:cBhvr>
                                        <p:cTn id="45" dur="50"/>
                                        <p:tgtEl>
                                          <p:spTgt spid="207"/>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10"/>
                                        </p:tgtEl>
                                        <p:attrNameLst>
                                          <p:attrName>style.visibility</p:attrName>
                                        </p:attrNameLst>
                                      </p:cBhvr>
                                      <p:to>
                                        <p:strVal val="visible"/>
                                      </p:to>
                                    </p:set>
                                    <p:animEffect transition="in" filter="fade">
                                      <p:cBhvr>
                                        <p:cTn id="49" dur="50"/>
                                        <p:tgtEl>
                                          <p:spTgt spid="210"/>
                                        </p:tgtEl>
                                      </p:cBhvr>
                                    </p:animEffect>
                                  </p:childTnLst>
                                </p:cTn>
                              </p:par>
                            </p:childTnLst>
                          </p:cTn>
                        </p:par>
                        <p:par>
                          <p:cTn id="50" fill="hold">
                            <p:stCondLst>
                              <p:cond delay="550"/>
                            </p:stCondLst>
                            <p:childTnLst>
                              <p:par>
                                <p:cTn id="51" presetID="10" presetClass="entr" presetSubtype="0" fill="hold" nodeType="afterEffect">
                                  <p:stCondLst>
                                    <p:cond delay="0"/>
                                  </p:stCondLst>
                                  <p:childTnLst>
                                    <p:set>
                                      <p:cBhvr>
                                        <p:cTn id="52" dur="1" fill="hold">
                                          <p:stCondLst>
                                            <p:cond delay="0"/>
                                          </p:stCondLst>
                                        </p:cTn>
                                        <p:tgtEl>
                                          <p:spTgt spid="213"/>
                                        </p:tgtEl>
                                        <p:attrNameLst>
                                          <p:attrName>style.visibility</p:attrName>
                                        </p:attrNameLst>
                                      </p:cBhvr>
                                      <p:to>
                                        <p:strVal val="visible"/>
                                      </p:to>
                                    </p:set>
                                    <p:animEffect transition="in" filter="fade">
                                      <p:cBhvr>
                                        <p:cTn id="53" dur="50"/>
                                        <p:tgtEl>
                                          <p:spTgt spid="213"/>
                                        </p:tgtEl>
                                      </p:cBhvr>
                                    </p:animEffect>
                                  </p:childTnLst>
                                </p:cTn>
                              </p:par>
                            </p:childTnLst>
                          </p:cTn>
                        </p:par>
                        <p:par>
                          <p:cTn id="54" fill="hold">
                            <p:stCondLst>
                              <p:cond delay="600"/>
                            </p:stCondLst>
                            <p:childTnLst>
                              <p:par>
                                <p:cTn id="55" presetID="10" presetClass="entr" presetSubtype="0" fill="hold" nodeType="afterEffect">
                                  <p:stCondLst>
                                    <p:cond delay="0"/>
                                  </p:stCondLst>
                                  <p:childTnLst>
                                    <p:set>
                                      <p:cBhvr>
                                        <p:cTn id="56" dur="1" fill="hold">
                                          <p:stCondLst>
                                            <p:cond delay="0"/>
                                          </p:stCondLst>
                                        </p:cTn>
                                        <p:tgtEl>
                                          <p:spTgt spid="216"/>
                                        </p:tgtEl>
                                        <p:attrNameLst>
                                          <p:attrName>style.visibility</p:attrName>
                                        </p:attrNameLst>
                                      </p:cBhvr>
                                      <p:to>
                                        <p:strVal val="visible"/>
                                      </p:to>
                                    </p:set>
                                    <p:animEffect transition="in" filter="fade">
                                      <p:cBhvr>
                                        <p:cTn id="57" dur="50"/>
                                        <p:tgtEl>
                                          <p:spTgt spid="216"/>
                                        </p:tgtEl>
                                      </p:cBhvr>
                                    </p:animEffect>
                                  </p:childTnLst>
                                </p:cTn>
                              </p:par>
                            </p:childTnLst>
                          </p:cTn>
                        </p:par>
                        <p:par>
                          <p:cTn id="58" fill="hold">
                            <p:stCondLst>
                              <p:cond delay="650"/>
                            </p:stCondLst>
                            <p:childTnLst>
                              <p:par>
                                <p:cTn id="59" presetID="10" presetClass="entr" presetSubtype="0" fill="hold" nodeType="afterEffect">
                                  <p:stCondLst>
                                    <p:cond delay="0"/>
                                  </p:stCondLst>
                                  <p:childTnLst>
                                    <p:set>
                                      <p:cBhvr>
                                        <p:cTn id="60" dur="1" fill="hold">
                                          <p:stCondLst>
                                            <p:cond delay="0"/>
                                          </p:stCondLst>
                                        </p:cTn>
                                        <p:tgtEl>
                                          <p:spTgt spid="219"/>
                                        </p:tgtEl>
                                        <p:attrNameLst>
                                          <p:attrName>style.visibility</p:attrName>
                                        </p:attrNameLst>
                                      </p:cBhvr>
                                      <p:to>
                                        <p:strVal val="visible"/>
                                      </p:to>
                                    </p:set>
                                    <p:animEffect transition="in" filter="fade">
                                      <p:cBhvr>
                                        <p:cTn id="61" dur="50"/>
                                        <p:tgtEl>
                                          <p:spTgt spid="219"/>
                                        </p:tgtEl>
                                      </p:cBhvr>
                                    </p:animEffect>
                                  </p:childTnLst>
                                </p:cTn>
                              </p:par>
                            </p:childTnLst>
                          </p:cTn>
                        </p:par>
                        <p:par>
                          <p:cTn id="62" fill="hold">
                            <p:stCondLst>
                              <p:cond delay="700"/>
                            </p:stCondLst>
                            <p:childTnLst>
                              <p:par>
                                <p:cTn id="63" presetID="10" presetClass="entr" presetSubtype="0" fill="hold" nodeType="afterEffect">
                                  <p:stCondLst>
                                    <p:cond delay="0"/>
                                  </p:stCondLst>
                                  <p:childTnLst>
                                    <p:set>
                                      <p:cBhvr>
                                        <p:cTn id="64" dur="1" fill="hold">
                                          <p:stCondLst>
                                            <p:cond delay="0"/>
                                          </p:stCondLst>
                                        </p:cTn>
                                        <p:tgtEl>
                                          <p:spTgt spid="222"/>
                                        </p:tgtEl>
                                        <p:attrNameLst>
                                          <p:attrName>style.visibility</p:attrName>
                                        </p:attrNameLst>
                                      </p:cBhvr>
                                      <p:to>
                                        <p:strVal val="visible"/>
                                      </p:to>
                                    </p:set>
                                    <p:animEffect transition="in" filter="fade">
                                      <p:cBhvr>
                                        <p:cTn id="65" dur="50"/>
                                        <p:tgtEl>
                                          <p:spTgt spid="222"/>
                                        </p:tgtEl>
                                      </p:cBhvr>
                                    </p:animEffect>
                                  </p:childTnLst>
                                </p:cTn>
                              </p:par>
                            </p:childTnLst>
                          </p:cTn>
                        </p:par>
                        <p:par>
                          <p:cTn id="66" fill="hold">
                            <p:stCondLst>
                              <p:cond delay="750"/>
                            </p:stCondLst>
                            <p:childTnLst>
                              <p:par>
                                <p:cTn id="67" presetID="10" presetClass="entr" presetSubtype="0"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fade">
                                      <p:cBhvr>
                                        <p:cTn id="69" dur="50"/>
                                        <p:tgtEl>
                                          <p:spTgt spid="225"/>
                                        </p:tgtEl>
                                      </p:cBhvr>
                                    </p:animEffect>
                                  </p:childTnLst>
                                </p:cTn>
                              </p:par>
                            </p:childTnLst>
                          </p:cTn>
                        </p:par>
                        <p:par>
                          <p:cTn id="70" fill="hold">
                            <p:stCondLst>
                              <p:cond delay="800"/>
                            </p:stCondLst>
                            <p:childTnLst>
                              <p:par>
                                <p:cTn id="71" presetID="10" presetClass="entr" presetSubtype="0" fill="hold" nodeType="afterEffect">
                                  <p:stCondLst>
                                    <p:cond delay="0"/>
                                  </p:stCondLst>
                                  <p:childTnLst>
                                    <p:set>
                                      <p:cBhvr>
                                        <p:cTn id="72" dur="1" fill="hold">
                                          <p:stCondLst>
                                            <p:cond delay="0"/>
                                          </p:stCondLst>
                                        </p:cTn>
                                        <p:tgtEl>
                                          <p:spTgt spid="228"/>
                                        </p:tgtEl>
                                        <p:attrNameLst>
                                          <p:attrName>style.visibility</p:attrName>
                                        </p:attrNameLst>
                                      </p:cBhvr>
                                      <p:to>
                                        <p:strVal val="visible"/>
                                      </p:to>
                                    </p:set>
                                    <p:animEffect transition="in" filter="fade">
                                      <p:cBhvr>
                                        <p:cTn id="73" dur="50"/>
                                        <p:tgtEl>
                                          <p:spTgt spid="228"/>
                                        </p:tgtEl>
                                      </p:cBhvr>
                                    </p:animEffect>
                                  </p:childTnLst>
                                </p:cTn>
                              </p:par>
                            </p:childTnLst>
                          </p:cTn>
                        </p:par>
                        <p:par>
                          <p:cTn id="74" fill="hold">
                            <p:stCondLst>
                              <p:cond delay="850"/>
                            </p:stCondLst>
                            <p:childTnLst>
                              <p:par>
                                <p:cTn id="75" presetID="10" presetClass="entr" presetSubtype="0" fill="hold" nodeType="afterEffect">
                                  <p:stCondLst>
                                    <p:cond delay="0"/>
                                  </p:stCondLst>
                                  <p:childTnLst>
                                    <p:set>
                                      <p:cBhvr>
                                        <p:cTn id="76" dur="1" fill="hold">
                                          <p:stCondLst>
                                            <p:cond delay="0"/>
                                          </p:stCondLst>
                                        </p:cTn>
                                        <p:tgtEl>
                                          <p:spTgt spid="231"/>
                                        </p:tgtEl>
                                        <p:attrNameLst>
                                          <p:attrName>style.visibility</p:attrName>
                                        </p:attrNameLst>
                                      </p:cBhvr>
                                      <p:to>
                                        <p:strVal val="visible"/>
                                      </p:to>
                                    </p:set>
                                    <p:animEffect transition="in" filter="fade">
                                      <p:cBhvr>
                                        <p:cTn id="77" dur="50"/>
                                        <p:tgtEl>
                                          <p:spTgt spid="231"/>
                                        </p:tgtEl>
                                      </p:cBhvr>
                                    </p:animEffect>
                                  </p:childTnLst>
                                </p:cTn>
                              </p:par>
                            </p:childTnLst>
                          </p:cTn>
                        </p:par>
                        <p:par>
                          <p:cTn id="78" fill="hold">
                            <p:stCondLst>
                              <p:cond delay="900"/>
                            </p:stCondLst>
                            <p:childTnLst>
                              <p:par>
                                <p:cTn id="79" presetID="10" presetClass="entr" presetSubtype="0" fill="hold" nodeType="afterEffect">
                                  <p:stCondLst>
                                    <p:cond delay="0"/>
                                  </p:stCondLst>
                                  <p:childTnLst>
                                    <p:set>
                                      <p:cBhvr>
                                        <p:cTn id="80" dur="1" fill="hold">
                                          <p:stCondLst>
                                            <p:cond delay="0"/>
                                          </p:stCondLst>
                                        </p:cTn>
                                        <p:tgtEl>
                                          <p:spTgt spid="234"/>
                                        </p:tgtEl>
                                        <p:attrNameLst>
                                          <p:attrName>style.visibility</p:attrName>
                                        </p:attrNameLst>
                                      </p:cBhvr>
                                      <p:to>
                                        <p:strVal val="visible"/>
                                      </p:to>
                                    </p:set>
                                    <p:animEffect transition="in" filter="fade">
                                      <p:cBhvr>
                                        <p:cTn id="81" dur="50"/>
                                        <p:tgtEl>
                                          <p:spTgt spid="234"/>
                                        </p:tgtEl>
                                      </p:cBhvr>
                                    </p:animEffect>
                                  </p:childTnLst>
                                </p:cTn>
                              </p:par>
                            </p:childTnLst>
                          </p:cTn>
                        </p:par>
                        <p:par>
                          <p:cTn id="82" fill="hold">
                            <p:stCondLst>
                              <p:cond delay="950"/>
                            </p:stCondLst>
                            <p:childTnLst>
                              <p:par>
                                <p:cTn id="83" presetID="10" presetClass="entr" presetSubtype="0" fill="hold" nodeType="afterEffect">
                                  <p:stCondLst>
                                    <p:cond delay="0"/>
                                  </p:stCondLst>
                                  <p:childTnLst>
                                    <p:set>
                                      <p:cBhvr>
                                        <p:cTn id="84" dur="1" fill="hold">
                                          <p:stCondLst>
                                            <p:cond delay="0"/>
                                          </p:stCondLst>
                                        </p:cTn>
                                        <p:tgtEl>
                                          <p:spTgt spid="237"/>
                                        </p:tgtEl>
                                        <p:attrNameLst>
                                          <p:attrName>style.visibility</p:attrName>
                                        </p:attrNameLst>
                                      </p:cBhvr>
                                      <p:to>
                                        <p:strVal val="visible"/>
                                      </p:to>
                                    </p:set>
                                    <p:animEffect transition="in" filter="fade">
                                      <p:cBhvr>
                                        <p:cTn id="85" dur="50"/>
                                        <p:tgtEl>
                                          <p:spTgt spid="237"/>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240"/>
                                        </p:tgtEl>
                                        <p:attrNameLst>
                                          <p:attrName>style.visibility</p:attrName>
                                        </p:attrNameLst>
                                      </p:cBhvr>
                                      <p:to>
                                        <p:strVal val="visible"/>
                                      </p:to>
                                    </p:set>
                                    <p:animEffect transition="in" filter="fade">
                                      <p:cBhvr>
                                        <p:cTn id="89" dur="50"/>
                                        <p:tgtEl>
                                          <p:spTgt spid="240"/>
                                        </p:tgtEl>
                                      </p:cBhvr>
                                    </p:animEffect>
                                  </p:childTnLst>
                                </p:cTn>
                              </p:par>
                            </p:childTnLst>
                          </p:cTn>
                        </p:par>
                        <p:par>
                          <p:cTn id="90" fill="hold">
                            <p:stCondLst>
                              <p:cond delay="1050"/>
                            </p:stCondLst>
                            <p:childTnLst>
                              <p:par>
                                <p:cTn id="91" presetID="10" presetClass="entr" presetSubtype="0" fill="hold" nodeType="afterEffect">
                                  <p:stCondLst>
                                    <p:cond delay="0"/>
                                  </p:stCondLst>
                                  <p:childTnLst>
                                    <p:set>
                                      <p:cBhvr>
                                        <p:cTn id="92" dur="1" fill="hold">
                                          <p:stCondLst>
                                            <p:cond delay="0"/>
                                          </p:stCondLst>
                                        </p:cTn>
                                        <p:tgtEl>
                                          <p:spTgt spid="243"/>
                                        </p:tgtEl>
                                        <p:attrNameLst>
                                          <p:attrName>style.visibility</p:attrName>
                                        </p:attrNameLst>
                                      </p:cBhvr>
                                      <p:to>
                                        <p:strVal val="visible"/>
                                      </p:to>
                                    </p:set>
                                    <p:animEffect transition="in" filter="fade">
                                      <p:cBhvr>
                                        <p:cTn id="93" dur="50"/>
                                        <p:tgtEl>
                                          <p:spTgt spid="243"/>
                                        </p:tgtEl>
                                      </p:cBhvr>
                                    </p:animEffect>
                                  </p:childTnLst>
                                </p:cTn>
                              </p:par>
                            </p:childTnLst>
                          </p:cTn>
                        </p:par>
                        <p:par>
                          <p:cTn id="94" fill="hold">
                            <p:stCondLst>
                              <p:cond delay="1100"/>
                            </p:stCondLst>
                            <p:childTnLst>
                              <p:par>
                                <p:cTn id="95" presetID="10" presetClass="entr" presetSubtype="0" fill="hold" nodeType="afterEffect">
                                  <p:stCondLst>
                                    <p:cond delay="0"/>
                                  </p:stCondLst>
                                  <p:childTnLst>
                                    <p:set>
                                      <p:cBhvr>
                                        <p:cTn id="96" dur="1" fill="hold">
                                          <p:stCondLst>
                                            <p:cond delay="0"/>
                                          </p:stCondLst>
                                        </p:cTn>
                                        <p:tgtEl>
                                          <p:spTgt spid="246"/>
                                        </p:tgtEl>
                                        <p:attrNameLst>
                                          <p:attrName>style.visibility</p:attrName>
                                        </p:attrNameLst>
                                      </p:cBhvr>
                                      <p:to>
                                        <p:strVal val="visible"/>
                                      </p:to>
                                    </p:set>
                                    <p:animEffect transition="in" filter="fade">
                                      <p:cBhvr>
                                        <p:cTn id="97" dur="50"/>
                                        <p:tgtEl>
                                          <p:spTgt spid="246"/>
                                        </p:tgtEl>
                                      </p:cBhvr>
                                    </p:animEffect>
                                  </p:childTnLst>
                                </p:cTn>
                              </p:par>
                            </p:childTnLst>
                          </p:cTn>
                        </p:par>
                        <p:par>
                          <p:cTn id="98" fill="hold">
                            <p:stCondLst>
                              <p:cond delay="1150"/>
                            </p:stCondLst>
                            <p:childTnLst>
                              <p:par>
                                <p:cTn id="99" presetID="10" presetClass="entr" presetSubtype="0" fill="hold" nodeType="afterEffect">
                                  <p:stCondLst>
                                    <p:cond delay="0"/>
                                  </p:stCondLst>
                                  <p:childTnLst>
                                    <p:set>
                                      <p:cBhvr>
                                        <p:cTn id="100" dur="1" fill="hold">
                                          <p:stCondLst>
                                            <p:cond delay="0"/>
                                          </p:stCondLst>
                                        </p:cTn>
                                        <p:tgtEl>
                                          <p:spTgt spid="249"/>
                                        </p:tgtEl>
                                        <p:attrNameLst>
                                          <p:attrName>style.visibility</p:attrName>
                                        </p:attrNameLst>
                                      </p:cBhvr>
                                      <p:to>
                                        <p:strVal val="visible"/>
                                      </p:to>
                                    </p:set>
                                    <p:animEffect transition="in" filter="fade">
                                      <p:cBhvr>
                                        <p:cTn id="101" dur="50"/>
                                        <p:tgtEl>
                                          <p:spTgt spid="249"/>
                                        </p:tgtEl>
                                      </p:cBhvr>
                                    </p:animEffect>
                                  </p:childTnLst>
                                </p:cTn>
                              </p:par>
                            </p:childTnLst>
                          </p:cTn>
                        </p:par>
                        <p:par>
                          <p:cTn id="102" fill="hold">
                            <p:stCondLst>
                              <p:cond delay="1200"/>
                            </p:stCondLst>
                            <p:childTnLst>
                              <p:par>
                                <p:cTn id="103" presetID="10" presetClass="entr" presetSubtype="0" fill="hold" nodeType="afterEffect">
                                  <p:stCondLst>
                                    <p:cond delay="0"/>
                                  </p:stCondLst>
                                  <p:childTnLst>
                                    <p:set>
                                      <p:cBhvr>
                                        <p:cTn id="104" dur="1" fill="hold">
                                          <p:stCondLst>
                                            <p:cond delay="0"/>
                                          </p:stCondLst>
                                        </p:cTn>
                                        <p:tgtEl>
                                          <p:spTgt spid="252"/>
                                        </p:tgtEl>
                                        <p:attrNameLst>
                                          <p:attrName>style.visibility</p:attrName>
                                        </p:attrNameLst>
                                      </p:cBhvr>
                                      <p:to>
                                        <p:strVal val="visible"/>
                                      </p:to>
                                    </p:set>
                                    <p:animEffect transition="in" filter="fade">
                                      <p:cBhvr>
                                        <p:cTn id="105" dur="50"/>
                                        <p:tgtEl>
                                          <p:spTgt spid="252"/>
                                        </p:tgtEl>
                                      </p:cBhvr>
                                    </p:animEffect>
                                  </p:childTnLst>
                                </p:cTn>
                              </p:par>
                            </p:childTnLst>
                          </p:cTn>
                        </p:par>
                        <p:par>
                          <p:cTn id="106" fill="hold">
                            <p:stCondLst>
                              <p:cond delay="1250"/>
                            </p:stCondLst>
                            <p:childTnLst>
                              <p:par>
                                <p:cTn id="107" presetID="10" presetClass="entr" presetSubtype="0" fill="hold" nodeType="afterEffect">
                                  <p:stCondLst>
                                    <p:cond delay="0"/>
                                  </p:stCondLst>
                                  <p:childTnLst>
                                    <p:set>
                                      <p:cBhvr>
                                        <p:cTn id="108" dur="1" fill="hold">
                                          <p:stCondLst>
                                            <p:cond delay="0"/>
                                          </p:stCondLst>
                                        </p:cTn>
                                        <p:tgtEl>
                                          <p:spTgt spid="255"/>
                                        </p:tgtEl>
                                        <p:attrNameLst>
                                          <p:attrName>style.visibility</p:attrName>
                                        </p:attrNameLst>
                                      </p:cBhvr>
                                      <p:to>
                                        <p:strVal val="visible"/>
                                      </p:to>
                                    </p:set>
                                    <p:animEffect transition="in" filter="fade">
                                      <p:cBhvr>
                                        <p:cTn id="109" dur="50"/>
                                        <p:tgtEl>
                                          <p:spTgt spid="255"/>
                                        </p:tgtEl>
                                      </p:cBhvr>
                                    </p:animEffect>
                                  </p:childTnLst>
                                </p:cTn>
                              </p:par>
                            </p:childTnLst>
                          </p:cTn>
                        </p:par>
                        <p:par>
                          <p:cTn id="110" fill="hold">
                            <p:stCondLst>
                              <p:cond delay="1300"/>
                            </p:stCondLst>
                            <p:childTnLst>
                              <p:par>
                                <p:cTn id="111" presetID="10" presetClass="entr" presetSubtype="0" fill="hold" nodeType="afterEffect">
                                  <p:stCondLst>
                                    <p:cond delay="0"/>
                                  </p:stCondLst>
                                  <p:childTnLst>
                                    <p:set>
                                      <p:cBhvr>
                                        <p:cTn id="112" dur="1" fill="hold">
                                          <p:stCondLst>
                                            <p:cond delay="0"/>
                                          </p:stCondLst>
                                        </p:cTn>
                                        <p:tgtEl>
                                          <p:spTgt spid="258"/>
                                        </p:tgtEl>
                                        <p:attrNameLst>
                                          <p:attrName>style.visibility</p:attrName>
                                        </p:attrNameLst>
                                      </p:cBhvr>
                                      <p:to>
                                        <p:strVal val="visible"/>
                                      </p:to>
                                    </p:set>
                                    <p:animEffect transition="in" filter="fade">
                                      <p:cBhvr>
                                        <p:cTn id="113" dur="50"/>
                                        <p:tgtEl>
                                          <p:spTgt spid="258"/>
                                        </p:tgtEl>
                                      </p:cBhvr>
                                    </p:animEffect>
                                  </p:childTnLst>
                                </p:cTn>
                              </p:par>
                            </p:childTnLst>
                          </p:cTn>
                        </p:par>
                        <p:par>
                          <p:cTn id="114" fill="hold">
                            <p:stCondLst>
                              <p:cond delay="1350"/>
                            </p:stCondLst>
                            <p:childTnLst>
                              <p:par>
                                <p:cTn id="115" presetID="10" presetClass="entr" presetSubtype="0" fill="hold" nodeType="afterEffect">
                                  <p:stCondLst>
                                    <p:cond delay="0"/>
                                  </p:stCondLst>
                                  <p:childTnLst>
                                    <p:set>
                                      <p:cBhvr>
                                        <p:cTn id="116" dur="1" fill="hold">
                                          <p:stCondLst>
                                            <p:cond delay="0"/>
                                          </p:stCondLst>
                                        </p:cTn>
                                        <p:tgtEl>
                                          <p:spTgt spid="261"/>
                                        </p:tgtEl>
                                        <p:attrNameLst>
                                          <p:attrName>style.visibility</p:attrName>
                                        </p:attrNameLst>
                                      </p:cBhvr>
                                      <p:to>
                                        <p:strVal val="visible"/>
                                      </p:to>
                                    </p:set>
                                    <p:animEffect transition="in" filter="fade">
                                      <p:cBhvr>
                                        <p:cTn id="117" dur="50"/>
                                        <p:tgtEl>
                                          <p:spTgt spid="261"/>
                                        </p:tgtEl>
                                      </p:cBhvr>
                                    </p:animEffect>
                                  </p:childTnLst>
                                </p:cTn>
                              </p:par>
                            </p:childTnLst>
                          </p:cTn>
                        </p:par>
                        <p:par>
                          <p:cTn id="118" fill="hold">
                            <p:stCondLst>
                              <p:cond delay="1400"/>
                            </p:stCondLst>
                            <p:childTnLst>
                              <p:par>
                                <p:cTn id="119" presetID="10" presetClass="entr" presetSubtype="0" fill="hold" nodeType="afterEffect">
                                  <p:stCondLst>
                                    <p:cond delay="0"/>
                                  </p:stCondLst>
                                  <p:childTnLst>
                                    <p:set>
                                      <p:cBhvr>
                                        <p:cTn id="120" dur="1" fill="hold">
                                          <p:stCondLst>
                                            <p:cond delay="0"/>
                                          </p:stCondLst>
                                        </p:cTn>
                                        <p:tgtEl>
                                          <p:spTgt spid="264"/>
                                        </p:tgtEl>
                                        <p:attrNameLst>
                                          <p:attrName>style.visibility</p:attrName>
                                        </p:attrNameLst>
                                      </p:cBhvr>
                                      <p:to>
                                        <p:strVal val="visible"/>
                                      </p:to>
                                    </p:set>
                                    <p:animEffect transition="in" filter="fade">
                                      <p:cBhvr>
                                        <p:cTn id="121" dur="50"/>
                                        <p:tgtEl>
                                          <p:spTgt spid="264"/>
                                        </p:tgtEl>
                                      </p:cBhvr>
                                    </p:animEffect>
                                  </p:childTnLst>
                                </p:cTn>
                              </p:par>
                            </p:childTnLst>
                          </p:cTn>
                        </p:par>
                        <p:par>
                          <p:cTn id="122" fill="hold">
                            <p:stCondLst>
                              <p:cond delay="1450"/>
                            </p:stCondLst>
                            <p:childTnLst>
                              <p:par>
                                <p:cTn id="123" presetID="10" presetClass="entr" presetSubtype="0" fill="hold" nodeType="afterEffect">
                                  <p:stCondLst>
                                    <p:cond delay="0"/>
                                  </p:stCondLst>
                                  <p:childTnLst>
                                    <p:set>
                                      <p:cBhvr>
                                        <p:cTn id="124" dur="1" fill="hold">
                                          <p:stCondLst>
                                            <p:cond delay="0"/>
                                          </p:stCondLst>
                                        </p:cTn>
                                        <p:tgtEl>
                                          <p:spTgt spid="267"/>
                                        </p:tgtEl>
                                        <p:attrNameLst>
                                          <p:attrName>style.visibility</p:attrName>
                                        </p:attrNameLst>
                                      </p:cBhvr>
                                      <p:to>
                                        <p:strVal val="visible"/>
                                      </p:to>
                                    </p:set>
                                    <p:animEffect transition="in" filter="fade">
                                      <p:cBhvr>
                                        <p:cTn id="125" dur="50"/>
                                        <p:tgtEl>
                                          <p:spTgt spid="26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270"/>
                                        </p:tgtEl>
                                        <p:attrNameLst>
                                          <p:attrName>style.visibility</p:attrName>
                                        </p:attrNameLst>
                                      </p:cBhvr>
                                      <p:to>
                                        <p:strVal val="visible"/>
                                      </p:to>
                                    </p:set>
                                    <p:animEffect transition="in" filter="fade">
                                      <p:cBhvr>
                                        <p:cTn id="129" dur="50"/>
                                        <p:tgtEl>
                                          <p:spTgt spid="270"/>
                                        </p:tgtEl>
                                      </p:cBhvr>
                                    </p:animEffect>
                                  </p:childTnLst>
                                </p:cTn>
                              </p:par>
                            </p:childTnLst>
                          </p:cTn>
                        </p:par>
                        <p:par>
                          <p:cTn id="130" fill="hold">
                            <p:stCondLst>
                              <p:cond delay="1550"/>
                            </p:stCondLst>
                            <p:childTnLst>
                              <p:par>
                                <p:cTn id="131" presetID="10" presetClass="entr" presetSubtype="0" fill="hold" nodeType="afterEffect">
                                  <p:stCondLst>
                                    <p:cond delay="0"/>
                                  </p:stCondLst>
                                  <p:childTnLst>
                                    <p:set>
                                      <p:cBhvr>
                                        <p:cTn id="132" dur="1" fill="hold">
                                          <p:stCondLst>
                                            <p:cond delay="0"/>
                                          </p:stCondLst>
                                        </p:cTn>
                                        <p:tgtEl>
                                          <p:spTgt spid="273"/>
                                        </p:tgtEl>
                                        <p:attrNameLst>
                                          <p:attrName>style.visibility</p:attrName>
                                        </p:attrNameLst>
                                      </p:cBhvr>
                                      <p:to>
                                        <p:strVal val="visible"/>
                                      </p:to>
                                    </p:set>
                                    <p:animEffect transition="in" filter="fade">
                                      <p:cBhvr>
                                        <p:cTn id="133" dur="50"/>
                                        <p:tgtEl>
                                          <p:spTgt spid="273"/>
                                        </p:tgtEl>
                                      </p:cBhvr>
                                    </p:animEffect>
                                  </p:childTnLst>
                                </p:cTn>
                              </p:par>
                            </p:childTnLst>
                          </p:cTn>
                        </p:par>
                        <p:par>
                          <p:cTn id="134" fill="hold">
                            <p:stCondLst>
                              <p:cond delay="1600"/>
                            </p:stCondLst>
                            <p:childTnLst>
                              <p:par>
                                <p:cTn id="135" presetID="10" presetClass="entr" presetSubtype="0" fill="hold" nodeType="afterEffect">
                                  <p:stCondLst>
                                    <p:cond delay="0"/>
                                  </p:stCondLst>
                                  <p:childTnLst>
                                    <p:set>
                                      <p:cBhvr>
                                        <p:cTn id="136" dur="1" fill="hold">
                                          <p:stCondLst>
                                            <p:cond delay="0"/>
                                          </p:stCondLst>
                                        </p:cTn>
                                        <p:tgtEl>
                                          <p:spTgt spid="276"/>
                                        </p:tgtEl>
                                        <p:attrNameLst>
                                          <p:attrName>style.visibility</p:attrName>
                                        </p:attrNameLst>
                                      </p:cBhvr>
                                      <p:to>
                                        <p:strVal val="visible"/>
                                      </p:to>
                                    </p:set>
                                    <p:animEffect transition="in" filter="fade">
                                      <p:cBhvr>
                                        <p:cTn id="137" dur="50"/>
                                        <p:tgtEl>
                                          <p:spTgt spid="276"/>
                                        </p:tgtEl>
                                      </p:cBhvr>
                                    </p:animEffect>
                                  </p:childTnLst>
                                </p:cTn>
                              </p:par>
                            </p:childTnLst>
                          </p:cTn>
                        </p:par>
                        <p:par>
                          <p:cTn id="138" fill="hold">
                            <p:stCondLst>
                              <p:cond delay="1650"/>
                            </p:stCondLst>
                            <p:childTnLst>
                              <p:par>
                                <p:cTn id="139" presetID="10" presetClass="entr" presetSubtype="0" fill="hold" nodeType="afterEffect">
                                  <p:stCondLst>
                                    <p:cond delay="0"/>
                                  </p:stCondLst>
                                  <p:childTnLst>
                                    <p:set>
                                      <p:cBhvr>
                                        <p:cTn id="140" dur="1" fill="hold">
                                          <p:stCondLst>
                                            <p:cond delay="0"/>
                                          </p:stCondLst>
                                        </p:cTn>
                                        <p:tgtEl>
                                          <p:spTgt spid="279"/>
                                        </p:tgtEl>
                                        <p:attrNameLst>
                                          <p:attrName>style.visibility</p:attrName>
                                        </p:attrNameLst>
                                      </p:cBhvr>
                                      <p:to>
                                        <p:strVal val="visible"/>
                                      </p:to>
                                    </p:set>
                                    <p:animEffect transition="in" filter="fade">
                                      <p:cBhvr>
                                        <p:cTn id="141" dur="50"/>
                                        <p:tgtEl>
                                          <p:spTgt spid="279"/>
                                        </p:tgtEl>
                                      </p:cBhvr>
                                    </p:animEffect>
                                  </p:childTnLst>
                                </p:cTn>
                              </p:par>
                            </p:childTnLst>
                          </p:cTn>
                        </p:par>
                        <p:par>
                          <p:cTn id="142" fill="hold">
                            <p:stCondLst>
                              <p:cond delay="1700"/>
                            </p:stCondLst>
                            <p:childTnLst>
                              <p:par>
                                <p:cTn id="143" presetID="10" presetClass="entr" presetSubtype="0" fill="hold" nodeType="afterEffect">
                                  <p:stCondLst>
                                    <p:cond delay="0"/>
                                  </p:stCondLst>
                                  <p:childTnLst>
                                    <p:set>
                                      <p:cBhvr>
                                        <p:cTn id="144" dur="1" fill="hold">
                                          <p:stCondLst>
                                            <p:cond delay="0"/>
                                          </p:stCondLst>
                                        </p:cTn>
                                        <p:tgtEl>
                                          <p:spTgt spid="282"/>
                                        </p:tgtEl>
                                        <p:attrNameLst>
                                          <p:attrName>style.visibility</p:attrName>
                                        </p:attrNameLst>
                                      </p:cBhvr>
                                      <p:to>
                                        <p:strVal val="visible"/>
                                      </p:to>
                                    </p:set>
                                    <p:animEffect transition="in" filter="fade">
                                      <p:cBhvr>
                                        <p:cTn id="145" dur="50"/>
                                        <p:tgtEl>
                                          <p:spTgt spid="282"/>
                                        </p:tgtEl>
                                      </p:cBhvr>
                                    </p:animEffect>
                                  </p:childTnLst>
                                </p:cTn>
                              </p:par>
                            </p:childTnLst>
                          </p:cTn>
                        </p:par>
                        <p:par>
                          <p:cTn id="146" fill="hold">
                            <p:stCondLst>
                              <p:cond delay="1750"/>
                            </p:stCondLst>
                            <p:childTnLst>
                              <p:par>
                                <p:cTn id="147" presetID="10" presetClass="entr" presetSubtype="0" fill="hold" nodeType="afterEffect">
                                  <p:stCondLst>
                                    <p:cond delay="0"/>
                                  </p:stCondLst>
                                  <p:childTnLst>
                                    <p:set>
                                      <p:cBhvr>
                                        <p:cTn id="148" dur="1" fill="hold">
                                          <p:stCondLst>
                                            <p:cond delay="0"/>
                                          </p:stCondLst>
                                        </p:cTn>
                                        <p:tgtEl>
                                          <p:spTgt spid="285"/>
                                        </p:tgtEl>
                                        <p:attrNameLst>
                                          <p:attrName>style.visibility</p:attrName>
                                        </p:attrNameLst>
                                      </p:cBhvr>
                                      <p:to>
                                        <p:strVal val="visible"/>
                                      </p:to>
                                    </p:set>
                                    <p:animEffect transition="in" filter="fade">
                                      <p:cBhvr>
                                        <p:cTn id="149" dur="50"/>
                                        <p:tgtEl>
                                          <p:spTgt spid="285"/>
                                        </p:tgtEl>
                                      </p:cBhvr>
                                    </p:animEffect>
                                  </p:childTnLst>
                                </p:cTn>
                              </p:par>
                            </p:childTnLst>
                          </p:cTn>
                        </p:par>
                        <p:par>
                          <p:cTn id="150" fill="hold">
                            <p:stCondLst>
                              <p:cond delay="1800"/>
                            </p:stCondLst>
                            <p:childTnLst>
                              <p:par>
                                <p:cTn id="151" presetID="10" presetClass="entr" presetSubtype="0" fill="hold" nodeType="afterEffect">
                                  <p:stCondLst>
                                    <p:cond delay="0"/>
                                  </p:stCondLst>
                                  <p:childTnLst>
                                    <p:set>
                                      <p:cBhvr>
                                        <p:cTn id="152" dur="1" fill="hold">
                                          <p:stCondLst>
                                            <p:cond delay="0"/>
                                          </p:stCondLst>
                                        </p:cTn>
                                        <p:tgtEl>
                                          <p:spTgt spid="288"/>
                                        </p:tgtEl>
                                        <p:attrNameLst>
                                          <p:attrName>style.visibility</p:attrName>
                                        </p:attrNameLst>
                                      </p:cBhvr>
                                      <p:to>
                                        <p:strVal val="visible"/>
                                      </p:to>
                                    </p:set>
                                    <p:animEffect transition="in" filter="fade">
                                      <p:cBhvr>
                                        <p:cTn id="153" dur="50"/>
                                        <p:tgtEl>
                                          <p:spTgt spid="288"/>
                                        </p:tgtEl>
                                      </p:cBhvr>
                                    </p:animEffect>
                                  </p:childTnLst>
                                </p:cTn>
                              </p:par>
                            </p:childTnLst>
                          </p:cTn>
                        </p:par>
                        <p:par>
                          <p:cTn id="154" fill="hold">
                            <p:stCondLst>
                              <p:cond delay="1850"/>
                            </p:stCondLst>
                            <p:childTnLst>
                              <p:par>
                                <p:cTn id="155" presetID="10" presetClass="entr" presetSubtype="0"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fade">
                                      <p:cBhvr>
                                        <p:cTn id="157" dur="50"/>
                                        <p:tgtEl>
                                          <p:spTgt spid="120"/>
                                        </p:tgtEl>
                                      </p:cBhvr>
                                    </p:animEffect>
                                  </p:childTnLst>
                                </p:cTn>
                              </p:par>
                            </p:childTnLst>
                          </p:cTn>
                        </p:par>
                        <p:par>
                          <p:cTn id="158" fill="hold">
                            <p:stCondLst>
                              <p:cond delay="1900"/>
                            </p:stCondLst>
                            <p:childTnLst>
                              <p:par>
                                <p:cTn id="159" presetID="10" presetClass="entr" presetSubtype="0" fill="hold" nodeType="afterEffect">
                                  <p:stCondLst>
                                    <p:cond delay="0"/>
                                  </p:stCondLst>
                                  <p:childTnLst>
                                    <p:set>
                                      <p:cBhvr>
                                        <p:cTn id="160" dur="1" fill="hold">
                                          <p:stCondLst>
                                            <p:cond delay="0"/>
                                          </p:stCondLst>
                                        </p:cTn>
                                        <p:tgtEl>
                                          <p:spTgt spid="126"/>
                                        </p:tgtEl>
                                        <p:attrNameLst>
                                          <p:attrName>style.visibility</p:attrName>
                                        </p:attrNameLst>
                                      </p:cBhvr>
                                      <p:to>
                                        <p:strVal val="visible"/>
                                      </p:to>
                                    </p:set>
                                    <p:animEffect transition="in" filter="fade">
                                      <p:cBhvr>
                                        <p:cTn id="161" dur="50"/>
                                        <p:tgtEl>
                                          <p:spTgt spid="126"/>
                                        </p:tgtEl>
                                      </p:cBhvr>
                                    </p:animEffect>
                                  </p:childTnLst>
                                </p:cTn>
                              </p:par>
                            </p:childTnLst>
                          </p:cTn>
                        </p:par>
                        <p:par>
                          <p:cTn id="162" fill="hold">
                            <p:stCondLst>
                              <p:cond delay="1950"/>
                            </p:stCondLst>
                            <p:childTnLst>
                              <p:par>
                                <p:cTn id="163" presetID="10" presetClass="entr" presetSubtype="0" fill="hold" nodeType="afterEffect">
                                  <p:stCondLst>
                                    <p:cond delay="0"/>
                                  </p:stCondLst>
                                  <p:childTnLst>
                                    <p:set>
                                      <p:cBhvr>
                                        <p:cTn id="164" dur="1" fill="hold">
                                          <p:stCondLst>
                                            <p:cond delay="0"/>
                                          </p:stCondLst>
                                        </p:cTn>
                                        <p:tgtEl>
                                          <p:spTgt spid="129"/>
                                        </p:tgtEl>
                                        <p:attrNameLst>
                                          <p:attrName>style.visibility</p:attrName>
                                        </p:attrNameLst>
                                      </p:cBhvr>
                                      <p:to>
                                        <p:strVal val="visible"/>
                                      </p:to>
                                    </p:set>
                                    <p:animEffect transition="in" filter="fade">
                                      <p:cBhvr>
                                        <p:cTn id="165" dur="50"/>
                                        <p:tgtEl>
                                          <p:spTgt spid="129"/>
                                        </p:tgtEl>
                                      </p:cBhvr>
                                    </p:animEffect>
                                  </p:childTnLst>
                                </p:cTn>
                              </p:par>
                            </p:childTnLst>
                          </p:cTn>
                        </p:par>
                        <p:par>
                          <p:cTn id="166" fill="hold">
                            <p:stCondLst>
                              <p:cond delay="2000"/>
                            </p:stCondLst>
                            <p:childTnLst>
                              <p:par>
                                <p:cTn id="167" presetID="10" presetClass="entr" presetSubtype="0" fill="hold" nodeType="after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fade">
                                      <p:cBhvr>
                                        <p:cTn id="169" dur="50"/>
                                        <p:tgtEl>
                                          <p:spTgt spid="135"/>
                                        </p:tgtEl>
                                      </p:cBhvr>
                                    </p:animEffect>
                                  </p:childTnLst>
                                </p:cTn>
                              </p:par>
                            </p:childTnLst>
                          </p:cTn>
                        </p:par>
                        <p:par>
                          <p:cTn id="170" fill="hold">
                            <p:stCondLst>
                              <p:cond delay="2050"/>
                            </p:stCondLst>
                            <p:childTnLst>
                              <p:par>
                                <p:cTn id="171" presetID="10" presetClass="entr" presetSubtype="0" fill="hold" nodeType="afterEffect">
                                  <p:stCondLst>
                                    <p:cond delay="0"/>
                                  </p:stCondLst>
                                  <p:childTnLst>
                                    <p:set>
                                      <p:cBhvr>
                                        <p:cTn id="172" dur="1" fill="hold">
                                          <p:stCondLst>
                                            <p:cond delay="0"/>
                                          </p:stCondLst>
                                        </p:cTn>
                                        <p:tgtEl>
                                          <p:spTgt spid="138"/>
                                        </p:tgtEl>
                                        <p:attrNameLst>
                                          <p:attrName>style.visibility</p:attrName>
                                        </p:attrNameLst>
                                      </p:cBhvr>
                                      <p:to>
                                        <p:strVal val="visible"/>
                                      </p:to>
                                    </p:set>
                                    <p:animEffect transition="in" filter="fade">
                                      <p:cBhvr>
                                        <p:cTn id="173" dur="50"/>
                                        <p:tgtEl>
                                          <p:spTgt spid="138"/>
                                        </p:tgtEl>
                                      </p:cBhvr>
                                    </p:animEffect>
                                  </p:childTnLst>
                                </p:cTn>
                              </p:par>
                            </p:childTnLst>
                          </p:cTn>
                        </p:par>
                        <p:par>
                          <p:cTn id="174" fill="hold">
                            <p:stCondLst>
                              <p:cond delay="2100"/>
                            </p:stCondLst>
                            <p:childTnLst>
                              <p:par>
                                <p:cTn id="175" presetID="10" presetClass="entr" presetSubtype="0" fill="hold" nodeType="afterEffect">
                                  <p:stCondLst>
                                    <p:cond delay="0"/>
                                  </p:stCondLst>
                                  <p:childTnLst>
                                    <p:set>
                                      <p:cBhvr>
                                        <p:cTn id="176" dur="1" fill="hold">
                                          <p:stCondLst>
                                            <p:cond delay="0"/>
                                          </p:stCondLst>
                                        </p:cTn>
                                        <p:tgtEl>
                                          <p:spTgt spid="123"/>
                                        </p:tgtEl>
                                        <p:attrNameLst>
                                          <p:attrName>style.visibility</p:attrName>
                                        </p:attrNameLst>
                                      </p:cBhvr>
                                      <p:to>
                                        <p:strVal val="visible"/>
                                      </p:to>
                                    </p:set>
                                    <p:animEffect transition="in" filter="fade">
                                      <p:cBhvr>
                                        <p:cTn id="177" dur="50"/>
                                        <p:tgtEl>
                                          <p:spTgt spid="123"/>
                                        </p:tgtEl>
                                      </p:cBhvr>
                                    </p:animEffect>
                                  </p:childTnLst>
                                </p:cTn>
                              </p:par>
                            </p:childTnLst>
                          </p:cTn>
                        </p:par>
                        <p:par>
                          <p:cTn id="178" fill="hold">
                            <p:stCondLst>
                              <p:cond delay="2150"/>
                            </p:stCondLst>
                            <p:childTnLst>
                              <p:par>
                                <p:cTn id="179" presetID="10" presetClass="entr" presetSubtype="0" fill="hold" nodeType="after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
                                        <p:tgtEl>
                                          <p:spTgt spid="114"/>
                                        </p:tgtEl>
                                      </p:cBhvr>
                                    </p:animEffect>
                                  </p:childTnLst>
                                </p:cTn>
                              </p:par>
                            </p:childTnLst>
                          </p:cTn>
                        </p:par>
                        <p:par>
                          <p:cTn id="182" fill="hold">
                            <p:stCondLst>
                              <p:cond delay="2200"/>
                            </p:stCondLst>
                            <p:childTnLst>
                              <p:par>
                                <p:cTn id="183" presetID="10" presetClass="entr" presetSubtype="0" fill="hold" nodeType="afterEffect">
                                  <p:stCondLst>
                                    <p:cond delay="0"/>
                                  </p:stCondLst>
                                  <p:childTnLst>
                                    <p:set>
                                      <p:cBhvr>
                                        <p:cTn id="184" dur="1" fill="hold">
                                          <p:stCondLst>
                                            <p:cond delay="0"/>
                                          </p:stCondLst>
                                        </p:cTn>
                                        <p:tgtEl>
                                          <p:spTgt spid="111"/>
                                        </p:tgtEl>
                                        <p:attrNameLst>
                                          <p:attrName>style.visibility</p:attrName>
                                        </p:attrNameLst>
                                      </p:cBhvr>
                                      <p:to>
                                        <p:strVal val="visible"/>
                                      </p:to>
                                    </p:set>
                                    <p:animEffect transition="in" filter="fade">
                                      <p:cBhvr>
                                        <p:cTn id="185" dur="50"/>
                                        <p:tgtEl>
                                          <p:spTgt spid="111"/>
                                        </p:tgtEl>
                                      </p:cBhvr>
                                    </p:animEffect>
                                  </p:childTnLst>
                                </p:cTn>
                              </p:par>
                            </p:childTnLst>
                          </p:cTn>
                        </p:par>
                        <p:par>
                          <p:cTn id="186" fill="hold">
                            <p:stCondLst>
                              <p:cond delay="2250"/>
                            </p:stCondLst>
                            <p:childTnLst>
                              <p:par>
                                <p:cTn id="187" presetID="10" presetClass="entr" presetSubtype="0" fill="hold" nodeType="afterEffect">
                                  <p:stCondLst>
                                    <p:cond delay="0"/>
                                  </p:stCondLst>
                                  <p:childTnLst>
                                    <p:set>
                                      <p:cBhvr>
                                        <p:cTn id="188" dur="1" fill="hold">
                                          <p:stCondLst>
                                            <p:cond delay="0"/>
                                          </p:stCondLst>
                                        </p:cTn>
                                        <p:tgtEl>
                                          <p:spTgt spid="102"/>
                                        </p:tgtEl>
                                        <p:attrNameLst>
                                          <p:attrName>style.visibility</p:attrName>
                                        </p:attrNameLst>
                                      </p:cBhvr>
                                      <p:to>
                                        <p:strVal val="visible"/>
                                      </p:to>
                                    </p:set>
                                    <p:animEffect transition="in" filter="fade">
                                      <p:cBhvr>
                                        <p:cTn id="189" dur="50"/>
                                        <p:tgtEl>
                                          <p:spTgt spid="102"/>
                                        </p:tgtEl>
                                      </p:cBhvr>
                                    </p:animEffect>
                                  </p:childTnLst>
                                </p:cTn>
                              </p:par>
                            </p:childTnLst>
                          </p:cTn>
                        </p:par>
                        <p:par>
                          <p:cTn id="190" fill="hold">
                            <p:stCondLst>
                              <p:cond delay="2300"/>
                            </p:stCondLst>
                            <p:childTnLst>
                              <p:par>
                                <p:cTn id="191" presetID="10" presetClass="entr" presetSubtype="0" fill="hold" nodeType="afterEffect">
                                  <p:stCondLst>
                                    <p:cond delay="0"/>
                                  </p:stCondLst>
                                  <p:childTnLst>
                                    <p:set>
                                      <p:cBhvr>
                                        <p:cTn id="192" dur="1" fill="hold">
                                          <p:stCondLst>
                                            <p:cond delay="0"/>
                                          </p:stCondLst>
                                        </p:cTn>
                                        <p:tgtEl>
                                          <p:spTgt spid="105"/>
                                        </p:tgtEl>
                                        <p:attrNameLst>
                                          <p:attrName>style.visibility</p:attrName>
                                        </p:attrNameLst>
                                      </p:cBhvr>
                                      <p:to>
                                        <p:strVal val="visible"/>
                                      </p:to>
                                    </p:set>
                                    <p:animEffect transition="in" filter="fade">
                                      <p:cBhvr>
                                        <p:cTn id="193" dur="50"/>
                                        <p:tgtEl>
                                          <p:spTgt spid="105"/>
                                        </p:tgtEl>
                                      </p:cBhvr>
                                    </p:animEffect>
                                  </p:childTnLst>
                                </p:cTn>
                              </p:par>
                            </p:childTnLst>
                          </p:cTn>
                        </p:par>
                        <p:par>
                          <p:cTn id="194" fill="hold">
                            <p:stCondLst>
                              <p:cond delay="2350"/>
                            </p:stCondLst>
                            <p:childTnLst>
                              <p:par>
                                <p:cTn id="195" presetID="10" presetClass="entr" presetSubtype="0" fill="hold" nodeType="afterEffect">
                                  <p:stCondLst>
                                    <p:cond delay="0"/>
                                  </p:stCondLst>
                                  <p:childTnLst>
                                    <p:set>
                                      <p:cBhvr>
                                        <p:cTn id="196" dur="1" fill="hold">
                                          <p:stCondLst>
                                            <p:cond delay="0"/>
                                          </p:stCondLst>
                                        </p:cTn>
                                        <p:tgtEl>
                                          <p:spTgt spid="108"/>
                                        </p:tgtEl>
                                        <p:attrNameLst>
                                          <p:attrName>style.visibility</p:attrName>
                                        </p:attrNameLst>
                                      </p:cBhvr>
                                      <p:to>
                                        <p:strVal val="visible"/>
                                      </p:to>
                                    </p:set>
                                    <p:animEffect transition="in" filter="fade">
                                      <p:cBhvr>
                                        <p:cTn id="197" dur="50"/>
                                        <p:tgtEl>
                                          <p:spTgt spid="108"/>
                                        </p:tgtEl>
                                      </p:cBhvr>
                                    </p:animEffect>
                                  </p:childTnLst>
                                </p:cTn>
                              </p:par>
                            </p:childTnLst>
                          </p:cTn>
                        </p:par>
                        <p:par>
                          <p:cTn id="198" fill="hold">
                            <p:stCondLst>
                              <p:cond delay="2400"/>
                            </p:stCondLst>
                            <p:childTnLst>
                              <p:par>
                                <p:cTn id="199" presetID="10" presetClass="entr" presetSubtype="0" fill="hold" nodeType="afterEffect">
                                  <p:stCondLst>
                                    <p:cond delay="0"/>
                                  </p:stCondLst>
                                  <p:childTnLst>
                                    <p:set>
                                      <p:cBhvr>
                                        <p:cTn id="200" dur="1" fill="hold">
                                          <p:stCondLst>
                                            <p:cond delay="0"/>
                                          </p:stCondLst>
                                        </p:cTn>
                                        <p:tgtEl>
                                          <p:spTgt spid="117"/>
                                        </p:tgtEl>
                                        <p:attrNameLst>
                                          <p:attrName>style.visibility</p:attrName>
                                        </p:attrNameLst>
                                      </p:cBhvr>
                                      <p:to>
                                        <p:strVal val="visible"/>
                                      </p:to>
                                    </p:set>
                                    <p:animEffect transition="in" filter="fade">
                                      <p:cBhvr>
                                        <p:cTn id="201" dur="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Manage and secure with identity as the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76768" y="6067717"/>
            <a:ext cx="2764839" cy="433187"/>
          </a:xfrm>
          <a:prstGeom prst="rect">
            <a:avLst/>
          </a:prstGeom>
          <a:noFill/>
        </p:spPr>
        <p:txBody>
          <a:bodyPr wrap="square" rtlCol="0" anchor="ctr">
            <a:spAutoFit/>
          </a:bodyPr>
          <a:lstStyle/>
          <a:p>
            <a:pPr algn="ctr" defTabSz="932293" fontAlgn="base">
              <a:lnSpc>
                <a:spcPct val="90000"/>
              </a:lnSpc>
              <a:spcBef>
                <a:spcPct val="0"/>
              </a:spcBef>
              <a:spcAft>
                <a:spcPct val="0"/>
              </a:spcAft>
              <a:defRPr/>
            </a:pPr>
            <a:r>
              <a:rPr lang="en-US" sz="2400" spc="30">
                <a:gradFill>
                  <a:gsLst>
                    <a:gs pos="0">
                      <a:srgbClr val="353535"/>
                    </a:gs>
                    <a:gs pos="100000">
                      <a:srgbClr val="353535"/>
                    </a:gs>
                  </a:gsLst>
                  <a:lin ang="5400000" scaled="0"/>
                </a:gradFill>
                <a:latin typeface="Segoe UI Semilight"/>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409024" y="5759612"/>
            <a:ext cx="758391" cy="737956"/>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935265" y="5319613"/>
            <a:ext cx="466302" cy="466302"/>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80941" y="4714567"/>
            <a:ext cx="466302" cy="466302"/>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318661" y="4545305"/>
            <a:ext cx="466302" cy="466302"/>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531996" y="3675907"/>
            <a:ext cx="466302" cy="466302"/>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43006" y="1599829"/>
            <a:ext cx="799210" cy="779428"/>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824574" y="5719806"/>
            <a:ext cx="466302" cy="474892"/>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891007" y="4363777"/>
            <a:ext cx="466302" cy="466302"/>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108174" y="2522240"/>
            <a:ext cx="466302" cy="466302"/>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845200" y="1208378"/>
            <a:ext cx="468010" cy="466302"/>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773829" y="4419468"/>
            <a:ext cx="466302" cy="466302"/>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63486" y="4481534"/>
            <a:ext cx="466302" cy="466302"/>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7022237" y="5086462"/>
            <a:ext cx="466302" cy="466302"/>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840978" y="5419679"/>
            <a:ext cx="466302" cy="466302"/>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574947" y="5313739"/>
            <a:ext cx="466302" cy="466302"/>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184397" y="4178393"/>
            <a:ext cx="424345" cy="424345"/>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518049" y="4443450"/>
            <a:ext cx="466302" cy="466302"/>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481925" y="5914723"/>
            <a:ext cx="466302" cy="466302"/>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437590" y="5230136"/>
            <a:ext cx="466302" cy="466302"/>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1029871" y="4519617"/>
            <a:ext cx="466302" cy="466302"/>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904300" y="2040711"/>
            <a:ext cx="466302" cy="466302"/>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374827" y="2182786"/>
            <a:ext cx="466302" cy="466302"/>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746371" y="2126614"/>
            <a:ext cx="505783" cy="505783"/>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553327" y="1909698"/>
            <a:ext cx="466302" cy="466302"/>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560346" y="2467945"/>
            <a:ext cx="466302" cy="466302"/>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76767" y="3133590"/>
            <a:ext cx="466302" cy="466302"/>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508035" y="1385416"/>
            <a:ext cx="466302" cy="466302"/>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249893" y="6014497"/>
            <a:ext cx="1414892"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defTabSz="932293">
              <a:defRPr/>
            </a:pPr>
            <a:r>
              <a:rPr lang="en-US" sz="2400" spc="30"/>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7730" y="1288731"/>
            <a:ext cx="1866544"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r" defTabSz="932293">
              <a:defRPr/>
            </a:pPr>
            <a:r>
              <a:rPr lang="en-US" sz="2400" spc="30"/>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962707" y="1383291"/>
            <a:ext cx="1526367" cy="678031"/>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Partners &amp;</a:t>
            </a:r>
            <a:br>
              <a:rPr lang="en-US" sz="2400" spc="30"/>
            </a:br>
            <a:r>
              <a:rPr lang="en-US" sz="2400" spc="30"/>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851541" y="3100730"/>
            <a:ext cx="700797" cy="700795"/>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735470" y="1593531"/>
            <a:ext cx="466302" cy="466302"/>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9047841" y="3681220"/>
            <a:ext cx="466302" cy="466302"/>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337509" y="3049914"/>
            <a:ext cx="466302" cy="466302"/>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341796" y="3090712"/>
            <a:ext cx="466303" cy="466302"/>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515167" y="3257169"/>
            <a:ext cx="1596846"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224190" y="1280620"/>
            <a:ext cx="466302" cy="466302"/>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89277" y="5173508"/>
            <a:ext cx="466302" cy="466302"/>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499840" y="6032510"/>
            <a:ext cx="508358" cy="373041"/>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9121362" y="1330512"/>
            <a:ext cx="855351" cy="855351"/>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735522" y="3447928"/>
            <a:ext cx="380607" cy="3015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803810" y="3283065"/>
            <a:ext cx="537985" cy="407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662520" y="1624501"/>
            <a:ext cx="185674" cy="5521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758756" y="1534766"/>
            <a:ext cx="475204" cy="457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303411" y="2530573"/>
            <a:ext cx="2493039" cy="9682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289798" y="2233949"/>
            <a:ext cx="1282064" cy="12289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251015" y="2049331"/>
            <a:ext cx="648417" cy="13465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838139" y="1830604"/>
            <a:ext cx="1190723" cy="16450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807663" y="2536290"/>
            <a:ext cx="1587578" cy="103258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9005799" y="4818073"/>
            <a:ext cx="44503" cy="3501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677620" y="3162755"/>
            <a:ext cx="1682221" cy="323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8001094" y="1718950"/>
            <a:ext cx="345516" cy="3328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263392" y="3487077"/>
            <a:ext cx="2784449" cy="4272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251343" y="3283065"/>
            <a:ext cx="2086166" cy="19124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74781" y="2865959"/>
            <a:ext cx="153853" cy="3359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240130" y="4652619"/>
            <a:ext cx="796489" cy="4446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705580" y="2743001"/>
            <a:ext cx="402595" cy="123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751280" y="3523891"/>
            <a:ext cx="1472807" cy="113384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452532" y="4899173"/>
            <a:ext cx="899813" cy="4699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91432" y="1576451"/>
            <a:ext cx="398483" cy="2993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309918" y="1480580"/>
            <a:ext cx="1219231" cy="2349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551880" y="1837056"/>
            <a:ext cx="107929" cy="3525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129815" y="3500271"/>
            <a:ext cx="1127527" cy="192615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404919" y="5951871"/>
            <a:ext cx="466302" cy="466302"/>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849320" y="3950247"/>
            <a:ext cx="686343" cy="110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94630" y="3537564"/>
            <a:ext cx="2251410" cy="3303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41913" y="4756559"/>
            <a:ext cx="1125364" cy="1415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225998" y="4672810"/>
            <a:ext cx="1099412" cy="499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97407" y="5444234"/>
            <a:ext cx="594918" cy="646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99331" y="4906476"/>
            <a:ext cx="564733" cy="4533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672528" y="4977924"/>
            <a:ext cx="280885" cy="4754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702912" y="5383933"/>
            <a:ext cx="288217" cy="3455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991891" y="5690347"/>
            <a:ext cx="860749" cy="15170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238950" y="5401419"/>
            <a:ext cx="337748" cy="1739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951554" y="5219070"/>
            <a:ext cx="353344" cy="1440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383739" y="4952236"/>
            <a:ext cx="177453" cy="3052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702912" y="4873485"/>
            <a:ext cx="360643" cy="1807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1168629" y="5572837"/>
            <a:ext cx="296300" cy="17503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897765" y="3290130"/>
            <a:ext cx="2310791" cy="10021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265070" y="3483096"/>
            <a:ext cx="1269836" cy="110646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285888" y="3502357"/>
            <a:ext cx="848784" cy="161778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284496" y="3489390"/>
            <a:ext cx="353574" cy="24624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871220" y="6092189"/>
            <a:ext cx="617452" cy="928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112688" y="2392977"/>
            <a:ext cx="2211098" cy="2216352"/>
            <a:chOff x="6066724" y="2662016"/>
            <a:chExt cx="2167940" cy="2173091"/>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28" name="TextBox 127">
              <a:extLst>
                <a:ext uri="{FF2B5EF4-FFF2-40B4-BE49-F238E27FC236}">
                  <a16:creationId xmlns:a16="http://schemas.microsoft.com/office/drawing/2014/main" id="{00ADE970-FE59-45B9-B2AA-34A4BA7C1513}"/>
                </a:ext>
              </a:extLst>
            </p:cNvPr>
            <p:cNvSpPr txBox="1"/>
            <p:nvPr/>
          </p:nvSpPr>
          <p:spPr>
            <a:xfrm>
              <a:off x="6559049" y="4262643"/>
              <a:ext cx="1285929" cy="572464"/>
            </a:xfrm>
            <a:prstGeom prst="rect">
              <a:avLst/>
            </a:prstGeom>
          </p:spPr>
          <p:txBody>
            <a:bodyPr wrap="none" lIns="93260" tIns="93260" rIns="93260" bIns="93260" rtlCol="0">
              <a:spAutoFit/>
            </a:bodyPr>
            <a:lstStyle/>
            <a:p>
              <a:pPr algn="ctr" defTabSz="914224">
                <a:lnSpc>
                  <a:spcPct val="90000"/>
                </a:lnSpc>
                <a:spcAft>
                  <a:spcPts val="600"/>
                </a:spcAft>
                <a:defRPr/>
              </a:pPr>
              <a:r>
                <a:rPr lang="en-US" sz="2800" kern="0" spc="-50">
                  <a:gradFill>
                    <a:gsLst>
                      <a:gs pos="20000">
                        <a:srgbClr val="1A1A1A"/>
                      </a:gs>
                      <a:gs pos="68000">
                        <a:srgbClr val="1A1A1A"/>
                      </a:gs>
                    </a:gsLst>
                    <a:lin ang="5400000" scaled="0"/>
                  </a:gradFill>
                  <a:latin typeface="Segoe UI Semilight" panose="020B0402040204020203" pitchFamily="34" charset="0"/>
                  <a:cs typeface="Segoe UI Semilight" panose="020B0402040204020203" pitchFamily="34" charset="0"/>
                </a:rPr>
                <a:t>Identity</a:t>
              </a: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grp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376105" y="5519081"/>
            <a:ext cx="218255" cy="42932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445855" y="3557015"/>
            <a:ext cx="129092" cy="1924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8002653" y="2230189"/>
            <a:ext cx="746378" cy="1127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327543" y="1178604"/>
            <a:ext cx="466302" cy="466302"/>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174980" y="1609816"/>
            <a:ext cx="262704" cy="1083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191270" y="1895871"/>
            <a:ext cx="379034" cy="1596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70695" y="3489456"/>
            <a:ext cx="466302" cy="466302"/>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83019" y="3728120"/>
            <a:ext cx="466302" cy="466302"/>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304898" y="4985919"/>
            <a:ext cx="466302" cy="466302"/>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403809" y="2364579"/>
            <a:ext cx="466302" cy="466302"/>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772648" y="5168268"/>
            <a:ext cx="466302" cy="466302"/>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921912" y="5288047"/>
            <a:ext cx="466302" cy="466302"/>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345303" y="4652620"/>
            <a:ext cx="428526" cy="18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584584" y="4488891"/>
            <a:ext cx="318430" cy="341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454856" y="4892896"/>
            <a:ext cx="209302" cy="30600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965691" y="4453985"/>
            <a:ext cx="228406" cy="13122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369089" y="5401419"/>
            <a:ext cx="403560" cy="273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842595" y="4891093"/>
            <a:ext cx="219990" cy="4160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33173" y="3764657"/>
            <a:ext cx="949846" cy="19661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425854" y="1664634"/>
            <a:ext cx="466302" cy="466302"/>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51878" y="3224140"/>
            <a:ext cx="466302" cy="466302"/>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91706" y="2666325"/>
            <a:ext cx="466302" cy="466302"/>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211318" y="2929604"/>
            <a:ext cx="466302" cy="466302"/>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93417" y="1807560"/>
            <a:ext cx="466302" cy="466302"/>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958360" y="2865959"/>
            <a:ext cx="321246" cy="1319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823868" y="2062648"/>
            <a:ext cx="584424" cy="23293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70111" y="2597731"/>
            <a:ext cx="318612" cy="594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85182" y="2438113"/>
            <a:ext cx="523937" cy="52393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207367" y="2498408"/>
            <a:ext cx="466302" cy="466302"/>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801823" y="2762594"/>
            <a:ext cx="269596" cy="7681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306783" y="3064339"/>
            <a:ext cx="553211" cy="39295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85029" y="2920254"/>
            <a:ext cx="91434" cy="31528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326569" y="2273862"/>
            <a:ext cx="14757" cy="24837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3041010" y="1671387"/>
            <a:ext cx="32863" cy="3781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91432" y="2205574"/>
            <a:ext cx="368563" cy="5290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85090" y="3568439"/>
            <a:ext cx="88662" cy="2074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26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par>
                                <p:cTn id="11" presetID="10" presetClass="entr" presetSubtype="0" fill="hold" nodeType="withEffect">
                                  <p:stCondLst>
                                    <p:cond delay="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500"/>
                                        <p:tgtEl>
                                          <p:spTgt spid="610"/>
                                        </p:tgtEl>
                                      </p:cBhvr>
                                    </p:animEffect>
                                  </p:childTnLst>
                                </p:cTn>
                              </p:par>
                              <p:par>
                                <p:cTn id="14" presetID="10" presetClass="entr" presetSubtype="0" fill="hold" nodeType="withEffect">
                                  <p:stCondLst>
                                    <p:cond delay="0"/>
                                  </p:stCondLst>
                                  <p:childTnLst>
                                    <p:set>
                                      <p:cBhvr>
                                        <p:cTn id="15" dur="1" fill="hold">
                                          <p:stCondLst>
                                            <p:cond delay="0"/>
                                          </p:stCondLst>
                                        </p:cTn>
                                        <p:tgtEl>
                                          <p:spTgt spid="596"/>
                                        </p:tgtEl>
                                        <p:attrNameLst>
                                          <p:attrName>style.visibility</p:attrName>
                                        </p:attrNameLst>
                                      </p:cBhvr>
                                      <p:to>
                                        <p:strVal val="visible"/>
                                      </p:to>
                                    </p:set>
                                    <p:animEffect transition="in" filter="fade">
                                      <p:cBhvr>
                                        <p:cTn id="16" dur="500"/>
                                        <p:tgtEl>
                                          <p:spTgt spid="596"/>
                                        </p:tgtEl>
                                      </p:cBhvr>
                                    </p:animEffect>
                                  </p:childTnLst>
                                </p:cTn>
                              </p:par>
                              <p:par>
                                <p:cTn id="17" presetID="10"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500"/>
                                        <p:tgtEl>
                                          <p:spTgt spid="5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4"/>
                                        </p:tgtEl>
                                        <p:attrNameLst>
                                          <p:attrName>style.visibility</p:attrName>
                                        </p:attrNameLst>
                                      </p:cBhvr>
                                      <p:to>
                                        <p:strVal val="visible"/>
                                      </p:to>
                                    </p:set>
                                    <p:animEffect transition="in" filter="fade">
                                      <p:cBhvr>
                                        <p:cTn id="22" dur="500"/>
                                        <p:tgtEl>
                                          <p:spTgt spid="404"/>
                                        </p:tgtEl>
                                      </p:cBhvr>
                                    </p:animEffect>
                                  </p:childTnLst>
                                </p:cTn>
                              </p:par>
                              <p:par>
                                <p:cTn id="23" presetID="10" presetClass="entr" presetSubtype="0"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fade">
                                      <p:cBhvr>
                                        <p:cTn id="25" dur="500"/>
                                        <p:tgtEl>
                                          <p:spTgt spid="2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500"/>
                                        <p:tgtEl>
                                          <p:spTgt spid="268"/>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4"/>
                                        </p:tgtEl>
                                        <p:attrNameLst>
                                          <p:attrName>style.visibility</p:attrName>
                                        </p:attrNameLst>
                                      </p:cBhvr>
                                      <p:to>
                                        <p:strVal val="visible"/>
                                      </p:to>
                                    </p:set>
                                    <p:animEffect transition="in" filter="fade">
                                      <p:cBhvr>
                                        <p:cTn id="34" dur="500"/>
                                        <p:tgtEl>
                                          <p:spTgt spid="374"/>
                                        </p:tgtEl>
                                      </p:cBhvr>
                                    </p:animEffect>
                                  </p:childTnLst>
                                </p:cTn>
                              </p:par>
                            </p:childTnLst>
                          </p:cTn>
                        </p:par>
                        <p:par>
                          <p:cTn id="35" fill="hold">
                            <p:stCondLst>
                              <p:cond delay="500"/>
                            </p:stCondLst>
                            <p:childTnLst>
                              <p:par>
                                <p:cTn id="36" presetID="16" presetClass="entr" presetSubtype="37" fill="hold" nodeType="afterEffect">
                                  <p:stCondLst>
                                    <p:cond delay="0"/>
                                  </p:stCondLst>
                                  <p:childTnLst>
                                    <p:set>
                                      <p:cBhvr>
                                        <p:cTn id="37" dur="1" fill="hold">
                                          <p:stCondLst>
                                            <p:cond delay="0"/>
                                          </p:stCondLst>
                                        </p:cTn>
                                        <p:tgtEl>
                                          <p:spTgt spid="176"/>
                                        </p:tgtEl>
                                        <p:attrNameLst>
                                          <p:attrName>style.visibility</p:attrName>
                                        </p:attrNameLst>
                                      </p:cBhvr>
                                      <p:to>
                                        <p:strVal val="visible"/>
                                      </p:to>
                                    </p:set>
                                    <p:animEffect transition="in" filter="barn(outVertical)">
                                      <p:cBhvr>
                                        <p:cTn id="38" dur="500"/>
                                        <p:tgtEl>
                                          <p:spTgt spid="176"/>
                                        </p:tgtEl>
                                      </p:cBhvr>
                                    </p:animEffect>
                                  </p:childTnLst>
                                </p:cTn>
                              </p:par>
                              <p:par>
                                <p:cTn id="39" presetID="16" presetClass="entr" presetSubtype="37"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animEffect transition="in" filter="barn(outVertical)">
                                      <p:cBhvr>
                                        <p:cTn id="41" dur="500"/>
                                        <p:tgtEl>
                                          <p:spTgt spid="179"/>
                                        </p:tgtEl>
                                      </p:cBhvr>
                                    </p:animEffect>
                                  </p:childTnLst>
                                </p:cTn>
                              </p:par>
                              <p:par>
                                <p:cTn id="42" presetID="16" presetClass="entr" presetSubtype="37"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barn(outVertical)">
                                      <p:cBhvr>
                                        <p:cTn id="44" dur="500"/>
                                        <p:tgtEl>
                                          <p:spTgt spid="194"/>
                                        </p:tgtEl>
                                      </p:cBhvr>
                                    </p:animEffect>
                                  </p:childTnLst>
                                </p:cTn>
                              </p:par>
                              <p:par>
                                <p:cTn id="45" presetID="16" presetClass="entr" presetSubtype="37" fill="hold" nodeType="withEffect">
                                  <p:stCondLst>
                                    <p:cond delay="0"/>
                                  </p:stCondLst>
                                  <p:childTnLst>
                                    <p:set>
                                      <p:cBhvr>
                                        <p:cTn id="46" dur="1" fill="hold">
                                          <p:stCondLst>
                                            <p:cond delay="0"/>
                                          </p:stCondLst>
                                        </p:cTn>
                                        <p:tgtEl>
                                          <p:spTgt spid="202"/>
                                        </p:tgtEl>
                                        <p:attrNameLst>
                                          <p:attrName>style.visibility</p:attrName>
                                        </p:attrNameLst>
                                      </p:cBhvr>
                                      <p:to>
                                        <p:strVal val="visible"/>
                                      </p:to>
                                    </p:set>
                                    <p:animEffect transition="in" filter="barn(outVertical)">
                                      <p:cBhvr>
                                        <p:cTn id="47" dur="500"/>
                                        <p:tgtEl>
                                          <p:spTgt spid="202"/>
                                        </p:tgtEl>
                                      </p:cBhvr>
                                    </p:animEffect>
                                  </p:childTnLst>
                                </p:cTn>
                              </p:par>
                              <p:par>
                                <p:cTn id="48" presetID="16" presetClass="entr" presetSubtype="37" fill="hold" nodeType="withEffect">
                                  <p:stCondLst>
                                    <p:cond delay="0"/>
                                  </p:stCondLst>
                                  <p:childTnLst>
                                    <p:set>
                                      <p:cBhvr>
                                        <p:cTn id="49" dur="1" fill="hold">
                                          <p:stCondLst>
                                            <p:cond delay="0"/>
                                          </p:stCondLst>
                                        </p:cTn>
                                        <p:tgtEl>
                                          <p:spTgt spid="211"/>
                                        </p:tgtEl>
                                        <p:attrNameLst>
                                          <p:attrName>style.visibility</p:attrName>
                                        </p:attrNameLst>
                                      </p:cBhvr>
                                      <p:to>
                                        <p:strVal val="visible"/>
                                      </p:to>
                                    </p:set>
                                    <p:animEffect transition="in" filter="barn(outVertical)">
                                      <p:cBhvr>
                                        <p:cTn id="50" dur="500"/>
                                        <p:tgtEl>
                                          <p:spTgt spid="211"/>
                                        </p:tgtEl>
                                      </p:cBhvr>
                                    </p:animEffect>
                                  </p:childTnLst>
                                </p:cTn>
                              </p:par>
                              <p:par>
                                <p:cTn id="51" presetID="16" presetClass="entr" presetSubtype="37" fill="hold" nodeType="with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barn(outVertical)">
                                      <p:cBhvr>
                                        <p:cTn id="53" dur="500"/>
                                        <p:tgtEl>
                                          <p:spTgt spid="216"/>
                                        </p:tgtEl>
                                      </p:cBhvr>
                                    </p:animEffect>
                                  </p:childTnLst>
                                </p:cTn>
                              </p:par>
                              <p:par>
                                <p:cTn id="54" presetID="16" presetClass="entr" presetSubtype="37" fill="hold" nodeType="withEffect">
                                  <p:stCondLst>
                                    <p:cond delay="0"/>
                                  </p:stCondLst>
                                  <p:childTnLst>
                                    <p:set>
                                      <p:cBhvr>
                                        <p:cTn id="55" dur="1" fill="hold">
                                          <p:stCondLst>
                                            <p:cond delay="0"/>
                                          </p:stCondLst>
                                        </p:cTn>
                                        <p:tgtEl>
                                          <p:spTgt spid="223"/>
                                        </p:tgtEl>
                                        <p:attrNameLst>
                                          <p:attrName>style.visibility</p:attrName>
                                        </p:attrNameLst>
                                      </p:cBhvr>
                                      <p:to>
                                        <p:strVal val="visible"/>
                                      </p:to>
                                    </p:set>
                                    <p:animEffect transition="in" filter="barn(outVertical)">
                                      <p:cBhvr>
                                        <p:cTn id="56" dur="500"/>
                                        <p:tgtEl>
                                          <p:spTgt spid="223"/>
                                        </p:tgtEl>
                                      </p:cBhvr>
                                    </p:animEffect>
                                  </p:childTnLst>
                                </p:cTn>
                              </p:par>
                              <p:par>
                                <p:cTn id="57" presetID="16" presetClass="entr" presetSubtype="37" fill="hold" nodeType="withEffect">
                                  <p:stCondLst>
                                    <p:cond delay="0"/>
                                  </p:stCondLst>
                                  <p:childTnLst>
                                    <p:set>
                                      <p:cBhvr>
                                        <p:cTn id="58" dur="1" fill="hold">
                                          <p:stCondLst>
                                            <p:cond delay="0"/>
                                          </p:stCondLst>
                                        </p:cTn>
                                        <p:tgtEl>
                                          <p:spTgt spid="226"/>
                                        </p:tgtEl>
                                        <p:attrNameLst>
                                          <p:attrName>style.visibility</p:attrName>
                                        </p:attrNameLst>
                                      </p:cBhvr>
                                      <p:to>
                                        <p:strVal val="visible"/>
                                      </p:to>
                                    </p:set>
                                    <p:animEffect transition="in" filter="barn(outVertical)">
                                      <p:cBhvr>
                                        <p:cTn id="59" dur="500"/>
                                        <p:tgtEl>
                                          <p:spTgt spid="226"/>
                                        </p:tgtEl>
                                      </p:cBhvr>
                                    </p:animEffect>
                                  </p:childTnLst>
                                </p:cTn>
                              </p:par>
                              <p:par>
                                <p:cTn id="60" presetID="16" presetClass="entr" presetSubtype="37" fill="hold" nodeType="withEffect">
                                  <p:stCondLst>
                                    <p:cond delay="0"/>
                                  </p:stCondLst>
                                  <p:childTnLst>
                                    <p:set>
                                      <p:cBhvr>
                                        <p:cTn id="61" dur="1" fill="hold">
                                          <p:stCondLst>
                                            <p:cond delay="0"/>
                                          </p:stCondLst>
                                        </p:cTn>
                                        <p:tgtEl>
                                          <p:spTgt spid="231"/>
                                        </p:tgtEl>
                                        <p:attrNameLst>
                                          <p:attrName>style.visibility</p:attrName>
                                        </p:attrNameLst>
                                      </p:cBhvr>
                                      <p:to>
                                        <p:strVal val="visible"/>
                                      </p:to>
                                    </p:set>
                                    <p:animEffect transition="in" filter="barn(outVertical)">
                                      <p:cBhvr>
                                        <p:cTn id="62" dur="500"/>
                                        <p:tgtEl>
                                          <p:spTgt spid="231"/>
                                        </p:tgtEl>
                                      </p:cBhvr>
                                    </p:animEffect>
                                  </p:childTnLst>
                                </p:cTn>
                              </p:par>
                              <p:par>
                                <p:cTn id="63" presetID="16" presetClass="entr" presetSubtype="37"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animEffect transition="in" filter="barn(outVertical)">
                                      <p:cBhvr>
                                        <p:cTn id="65" dur="500"/>
                                        <p:tgtEl>
                                          <p:spTgt spid="238"/>
                                        </p:tgtEl>
                                      </p:cBhvr>
                                    </p:animEffect>
                                  </p:childTnLst>
                                </p:cTn>
                              </p:par>
                              <p:par>
                                <p:cTn id="66" presetID="16" presetClass="entr" presetSubtype="37" fill="hold" nodeType="with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barn(outVertical)">
                                      <p:cBhvr>
                                        <p:cTn id="68" dur="500"/>
                                        <p:tgtEl>
                                          <p:spTgt spid="245"/>
                                        </p:tgtEl>
                                      </p:cBhvr>
                                    </p:animEffect>
                                  </p:childTnLst>
                                </p:cTn>
                              </p:par>
                              <p:par>
                                <p:cTn id="69" presetID="16" presetClass="entr" presetSubtype="37" fill="hold" nodeType="withEffect">
                                  <p:stCondLst>
                                    <p:cond delay="0"/>
                                  </p:stCondLst>
                                  <p:childTnLst>
                                    <p:set>
                                      <p:cBhvr>
                                        <p:cTn id="70" dur="1" fill="hold">
                                          <p:stCondLst>
                                            <p:cond delay="0"/>
                                          </p:stCondLst>
                                        </p:cTn>
                                        <p:tgtEl>
                                          <p:spTgt spid="251"/>
                                        </p:tgtEl>
                                        <p:attrNameLst>
                                          <p:attrName>style.visibility</p:attrName>
                                        </p:attrNameLst>
                                      </p:cBhvr>
                                      <p:to>
                                        <p:strVal val="visible"/>
                                      </p:to>
                                    </p:set>
                                    <p:animEffect transition="in" filter="barn(outVertical)">
                                      <p:cBhvr>
                                        <p:cTn id="71" dur="500"/>
                                        <p:tgtEl>
                                          <p:spTgt spid="251"/>
                                        </p:tgtEl>
                                      </p:cBhvr>
                                    </p:animEffect>
                                  </p:childTnLst>
                                </p:cTn>
                              </p:par>
                              <p:par>
                                <p:cTn id="72" presetID="16" presetClass="entr" presetSubtype="37" fill="hold" nodeType="withEffect">
                                  <p:stCondLst>
                                    <p:cond delay="0"/>
                                  </p:stCondLst>
                                  <p:childTnLst>
                                    <p:set>
                                      <p:cBhvr>
                                        <p:cTn id="73" dur="1" fill="hold">
                                          <p:stCondLst>
                                            <p:cond delay="0"/>
                                          </p:stCondLst>
                                        </p:cTn>
                                        <p:tgtEl>
                                          <p:spTgt spid="352"/>
                                        </p:tgtEl>
                                        <p:attrNameLst>
                                          <p:attrName>style.visibility</p:attrName>
                                        </p:attrNameLst>
                                      </p:cBhvr>
                                      <p:to>
                                        <p:strVal val="visible"/>
                                      </p:to>
                                    </p:set>
                                    <p:animEffect transition="in" filter="barn(outVertical)">
                                      <p:cBhvr>
                                        <p:cTn id="74" dur="500"/>
                                        <p:tgtEl>
                                          <p:spTgt spid="352"/>
                                        </p:tgtEl>
                                      </p:cBhvr>
                                    </p:animEffect>
                                  </p:childTnLst>
                                </p:cTn>
                              </p:par>
                              <p:par>
                                <p:cTn id="75" presetID="16" presetClass="entr" presetSubtype="37" fill="hold" nodeType="withEffect">
                                  <p:stCondLst>
                                    <p:cond delay="0"/>
                                  </p:stCondLst>
                                  <p:childTnLst>
                                    <p:set>
                                      <p:cBhvr>
                                        <p:cTn id="76" dur="1" fill="hold">
                                          <p:stCondLst>
                                            <p:cond delay="0"/>
                                          </p:stCondLst>
                                        </p:cTn>
                                        <p:tgtEl>
                                          <p:spTgt spid="376"/>
                                        </p:tgtEl>
                                        <p:attrNameLst>
                                          <p:attrName>style.visibility</p:attrName>
                                        </p:attrNameLst>
                                      </p:cBhvr>
                                      <p:to>
                                        <p:strVal val="visible"/>
                                      </p:to>
                                    </p:set>
                                    <p:animEffect transition="in" filter="barn(outVertical)">
                                      <p:cBhvr>
                                        <p:cTn id="77" dur="500"/>
                                        <p:tgtEl>
                                          <p:spTgt spid="376"/>
                                        </p:tgtEl>
                                      </p:cBhvr>
                                    </p:animEffect>
                                  </p:childTnLst>
                                </p:cTn>
                              </p:par>
                              <p:par>
                                <p:cTn id="78" presetID="16" presetClass="entr" presetSubtype="37" fill="hold" nodeType="withEffect">
                                  <p:stCondLst>
                                    <p:cond delay="0"/>
                                  </p:stCondLst>
                                  <p:childTnLst>
                                    <p:set>
                                      <p:cBhvr>
                                        <p:cTn id="79" dur="1" fill="hold">
                                          <p:stCondLst>
                                            <p:cond delay="0"/>
                                          </p:stCondLst>
                                        </p:cTn>
                                        <p:tgtEl>
                                          <p:spTgt spid="379"/>
                                        </p:tgtEl>
                                        <p:attrNameLst>
                                          <p:attrName>style.visibility</p:attrName>
                                        </p:attrNameLst>
                                      </p:cBhvr>
                                      <p:to>
                                        <p:strVal val="visible"/>
                                      </p:to>
                                    </p:set>
                                    <p:animEffect transition="in" filter="barn(outVertical)">
                                      <p:cBhvr>
                                        <p:cTn id="80" dur="500"/>
                                        <p:tgtEl>
                                          <p:spTgt spid="379"/>
                                        </p:tgtEl>
                                      </p:cBhvr>
                                    </p:animEffect>
                                  </p:childTnLst>
                                </p:cTn>
                              </p:par>
                              <p:par>
                                <p:cTn id="81" presetID="16" presetClass="entr" presetSubtype="37" fill="hold" nodeType="withEffect">
                                  <p:stCondLst>
                                    <p:cond delay="0"/>
                                  </p:stCondLst>
                                  <p:childTnLst>
                                    <p:set>
                                      <p:cBhvr>
                                        <p:cTn id="82" dur="1" fill="hold">
                                          <p:stCondLst>
                                            <p:cond delay="0"/>
                                          </p:stCondLst>
                                        </p:cTn>
                                        <p:tgtEl>
                                          <p:spTgt spid="389"/>
                                        </p:tgtEl>
                                        <p:attrNameLst>
                                          <p:attrName>style.visibility</p:attrName>
                                        </p:attrNameLst>
                                      </p:cBhvr>
                                      <p:to>
                                        <p:strVal val="visible"/>
                                      </p:to>
                                    </p:set>
                                    <p:animEffect transition="in" filter="barn(outVertical)">
                                      <p:cBhvr>
                                        <p:cTn id="83" dur="500"/>
                                        <p:tgtEl>
                                          <p:spTgt spid="389"/>
                                        </p:tgtEl>
                                      </p:cBhvr>
                                    </p:animEffect>
                                  </p:childTnLst>
                                </p:cTn>
                              </p:par>
                              <p:par>
                                <p:cTn id="84" presetID="16" presetClass="entr" presetSubtype="37" fill="hold" nodeType="withEffect">
                                  <p:stCondLst>
                                    <p:cond delay="0"/>
                                  </p:stCondLst>
                                  <p:childTnLst>
                                    <p:set>
                                      <p:cBhvr>
                                        <p:cTn id="85" dur="1" fill="hold">
                                          <p:stCondLst>
                                            <p:cond delay="0"/>
                                          </p:stCondLst>
                                        </p:cTn>
                                        <p:tgtEl>
                                          <p:spTgt spid="402"/>
                                        </p:tgtEl>
                                        <p:attrNameLst>
                                          <p:attrName>style.visibility</p:attrName>
                                        </p:attrNameLst>
                                      </p:cBhvr>
                                      <p:to>
                                        <p:strVal val="visible"/>
                                      </p:to>
                                    </p:set>
                                    <p:animEffect transition="in" filter="barn(outVertical)">
                                      <p:cBhvr>
                                        <p:cTn id="86" dur="500"/>
                                        <p:tgtEl>
                                          <p:spTgt spid="402"/>
                                        </p:tgtEl>
                                      </p:cBhvr>
                                    </p:animEffect>
                                  </p:childTnLst>
                                </p:cTn>
                              </p:par>
                              <p:par>
                                <p:cTn id="87" presetID="16" presetClass="entr" presetSubtype="37" fill="hold" nodeType="withEffect">
                                  <p:stCondLst>
                                    <p:cond delay="0"/>
                                  </p:stCondLst>
                                  <p:childTnLst>
                                    <p:set>
                                      <p:cBhvr>
                                        <p:cTn id="88" dur="1" fill="hold">
                                          <p:stCondLst>
                                            <p:cond delay="0"/>
                                          </p:stCondLst>
                                        </p:cTn>
                                        <p:tgtEl>
                                          <p:spTgt spid="413"/>
                                        </p:tgtEl>
                                        <p:attrNameLst>
                                          <p:attrName>style.visibility</p:attrName>
                                        </p:attrNameLst>
                                      </p:cBhvr>
                                      <p:to>
                                        <p:strVal val="visible"/>
                                      </p:to>
                                    </p:set>
                                    <p:animEffect transition="in" filter="barn(outVertical)">
                                      <p:cBhvr>
                                        <p:cTn id="89" dur="500"/>
                                        <p:tgtEl>
                                          <p:spTgt spid="413"/>
                                        </p:tgtEl>
                                      </p:cBhvr>
                                    </p:animEffect>
                                  </p:childTnLst>
                                </p:cTn>
                              </p:par>
                              <p:par>
                                <p:cTn id="90" presetID="16" presetClass="entr" presetSubtype="37" fill="hold" nodeType="withEffect">
                                  <p:stCondLst>
                                    <p:cond delay="0"/>
                                  </p:stCondLst>
                                  <p:childTnLst>
                                    <p:set>
                                      <p:cBhvr>
                                        <p:cTn id="91" dur="1" fill="hold">
                                          <p:stCondLst>
                                            <p:cond delay="0"/>
                                          </p:stCondLst>
                                        </p:cTn>
                                        <p:tgtEl>
                                          <p:spTgt spid="417"/>
                                        </p:tgtEl>
                                        <p:attrNameLst>
                                          <p:attrName>style.visibility</p:attrName>
                                        </p:attrNameLst>
                                      </p:cBhvr>
                                      <p:to>
                                        <p:strVal val="visible"/>
                                      </p:to>
                                    </p:set>
                                    <p:animEffect transition="in" filter="barn(outVertical)">
                                      <p:cBhvr>
                                        <p:cTn id="92" dur="500"/>
                                        <p:tgtEl>
                                          <p:spTgt spid="417"/>
                                        </p:tgtEl>
                                      </p:cBhvr>
                                    </p:animEffect>
                                  </p:childTnLst>
                                </p:cTn>
                              </p:par>
                              <p:par>
                                <p:cTn id="93" presetID="16" presetClass="entr" presetSubtype="37" fill="hold" nodeType="withEffect">
                                  <p:stCondLst>
                                    <p:cond delay="0"/>
                                  </p:stCondLst>
                                  <p:childTnLst>
                                    <p:set>
                                      <p:cBhvr>
                                        <p:cTn id="94" dur="1" fill="hold">
                                          <p:stCondLst>
                                            <p:cond delay="0"/>
                                          </p:stCondLst>
                                        </p:cTn>
                                        <p:tgtEl>
                                          <p:spTgt spid="419"/>
                                        </p:tgtEl>
                                        <p:attrNameLst>
                                          <p:attrName>style.visibility</p:attrName>
                                        </p:attrNameLst>
                                      </p:cBhvr>
                                      <p:to>
                                        <p:strVal val="visible"/>
                                      </p:to>
                                    </p:set>
                                    <p:animEffect transition="in" filter="barn(outVertical)">
                                      <p:cBhvr>
                                        <p:cTn id="95" dur="500"/>
                                        <p:tgtEl>
                                          <p:spTgt spid="419"/>
                                        </p:tgtEl>
                                      </p:cBhvr>
                                    </p:animEffect>
                                  </p:childTnLst>
                                </p:cTn>
                              </p:par>
                              <p:par>
                                <p:cTn id="96" presetID="16" presetClass="entr" presetSubtype="37" fill="hold" nodeType="withEffect">
                                  <p:stCondLst>
                                    <p:cond delay="0"/>
                                  </p:stCondLst>
                                  <p:childTnLst>
                                    <p:set>
                                      <p:cBhvr>
                                        <p:cTn id="97" dur="1" fill="hold">
                                          <p:stCondLst>
                                            <p:cond delay="0"/>
                                          </p:stCondLst>
                                        </p:cTn>
                                        <p:tgtEl>
                                          <p:spTgt spid="420"/>
                                        </p:tgtEl>
                                        <p:attrNameLst>
                                          <p:attrName>style.visibility</p:attrName>
                                        </p:attrNameLst>
                                      </p:cBhvr>
                                      <p:to>
                                        <p:strVal val="visible"/>
                                      </p:to>
                                    </p:set>
                                    <p:animEffect transition="in" filter="barn(outVertical)">
                                      <p:cBhvr>
                                        <p:cTn id="98" dur="500"/>
                                        <p:tgtEl>
                                          <p:spTgt spid="420"/>
                                        </p:tgtEl>
                                      </p:cBhvr>
                                    </p:animEffect>
                                  </p:childTnLst>
                                </p:cTn>
                              </p:par>
                              <p:par>
                                <p:cTn id="99" presetID="16" presetClass="entr" presetSubtype="37" fill="hold" nodeType="with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barn(outVertical)">
                                      <p:cBhvr>
                                        <p:cTn id="101" dur="500"/>
                                        <p:tgtEl>
                                          <p:spTgt spid="421"/>
                                        </p:tgtEl>
                                      </p:cBhvr>
                                    </p:animEffect>
                                  </p:childTnLst>
                                </p:cTn>
                              </p:par>
                              <p:par>
                                <p:cTn id="102" presetID="16" presetClass="entr" presetSubtype="37" fill="hold"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barn(outVertical)">
                                      <p:cBhvr>
                                        <p:cTn id="104" dur="500"/>
                                        <p:tgtEl>
                                          <p:spTgt spid="422"/>
                                        </p:tgtEl>
                                      </p:cBhvr>
                                    </p:animEffect>
                                  </p:childTnLst>
                                </p:cTn>
                              </p:par>
                              <p:par>
                                <p:cTn id="105" presetID="16" presetClass="entr" presetSubtype="37" fill="hold" nodeType="withEffect">
                                  <p:stCondLst>
                                    <p:cond delay="0"/>
                                  </p:stCondLst>
                                  <p:childTnLst>
                                    <p:set>
                                      <p:cBhvr>
                                        <p:cTn id="106" dur="1" fill="hold">
                                          <p:stCondLst>
                                            <p:cond delay="0"/>
                                          </p:stCondLst>
                                        </p:cTn>
                                        <p:tgtEl>
                                          <p:spTgt spid="438"/>
                                        </p:tgtEl>
                                        <p:attrNameLst>
                                          <p:attrName>style.visibility</p:attrName>
                                        </p:attrNameLst>
                                      </p:cBhvr>
                                      <p:to>
                                        <p:strVal val="visible"/>
                                      </p:to>
                                    </p:set>
                                    <p:animEffect transition="in" filter="barn(outVertical)">
                                      <p:cBhvr>
                                        <p:cTn id="107" dur="500"/>
                                        <p:tgtEl>
                                          <p:spTgt spid="438"/>
                                        </p:tgtEl>
                                      </p:cBhvr>
                                    </p:animEffect>
                                  </p:childTnLst>
                                </p:cTn>
                              </p:par>
                              <p:par>
                                <p:cTn id="108" presetID="16" presetClass="entr" presetSubtype="37" fill="hold" nodeType="withEffect">
                                  <p:stCondLst>
                                    <p:cond delay="0"/>
                                  </p:stCondLst>
                                  <p:childTnLst>
                                    <p:set>
                                      <p:cBhvr>
                                        <p:cTn id="109" dur="1" fill="hold">
                                          <p:stCondLst>
                                            <p:cond delay="0"/>
                                          </p:stCondLst>
                                        </p:cTn>
                                        <p:tgtEl>
                                          <p:spTgt spid="439"/>
                                        </p:tgtEl>
                                        <p:attrNameLst>
                                          <p:attrName>style.visibility</p:attrName>
                                        </p:attrNameLst>
                                      </p:cBhvr>
                                      <p:to>
                                        <p:strVal val="visible"/>
                                      </p:to>
                                    </p:set>
                                    <p:animEffect transition="in" filter="barn(outVertical)">
                                      <p:cBhvr>
                                        <p:cTn id="110" dur="500"/>
                                        <p:tgtEl>
                                          <p:spTgt spid="439"/>
                                        </p:tgtEl>
                                      </p:cBhvr>
                                    </p:animEffect>
                                  </p:childTnLst>
                                </p:cTn>
                              </p:par>
                              <p:par>
                                <p:cTn id="111" presetID="16" presetClass="entr" presetSubtype="37" fill="hold" nodeType="withEffect">
                                  <p:stCondLst>
                                    <p:cond delay="0"/>
                                  </p:stCondLst>
                                  <p:childTnLst>
                                    <p:set>
                                      <p:cBhvr>
                                        <p:cTn id="112" dur="1" fill="hold">
                                          <p:stCondLst>
                                            <p:cond delay="0"/>
                                          </p:stCondLst>
                                        </p:cTn>
                                        <p:tgtEl>
                                          <p:spTgt spid="440"/>
                                        </p:tgtEl>
                                        <p:attrNameLst>
                                          <p:attrName>style.visibility</p:attrName>
                                        </p:attrNameLst>
                                      </p:cBhvr>
                                      <p:to>
                                        <p:strVal val="visible"/>
                                      </p:to>
                                    </p:set>
                                    <p:animEffect transition="in" filter="barn(outVertical)">
                                      <p:cBhvr>
                                        <p:cTn id="113" dur="500"/>
                                        <p:tgtEl>
                                          <p:spTgt spid="440"/>
                                        </p:tgtEl>
                                      </p:cBhvr>
                                    </p:animEffect>
                                  </p:childTnLst>
                                </p:cTn>
                              </p:par>
                              <p:par>
                                <p:cTn id="114" presetID="16" presetClass="entr" presetSubtype="37" fill="hold" nodeType="withEffect">
                                  <p:stCondLst>
                                    <p:cond delay="0"/>
                                  </p:stCondLst>
                                  <p:childTnLst>
                                    <p:set>
                                      <p:cBhvr>
                                        <p:cTn id="115" dur="1" fill="hold">
                                          <p:stCondLst>
                                            <p:cond delay="0"/>
                                          </p:stCondLst>
                                        </p:cTn>
                                        <p:tgtEl>
                                          <p:spTgt spid="441"/>
                                        </p:tgtEl>
                                        <p:attrNameLst>
                                          <p:attrName>style.visibility</p:attrName>
                                        </p:attrNameLst>
                                      </p:cBhvr>
                                      <p:to>
                                        <p:strVal val="visible"/>
                                      </p:to>
                                    </p:set>
                                    <p:animEffect transition="in" filter="barn(outVertical)">
                                      <p:cBhvr>
                                        <p:cTn id="116" dur="500"/>
                                        <p:tgtEl>
                                          <p:spTgt spid="441"/>
                                        </p:tgtEl>
                                      </p:cBhvr>
                                    </p:animEffect>
                                  </p:childTnLst>
                                </p:cTn>
                              </p:par>
                              <p:par>
                                <p:cTn id="117" presetID="16" presetClass="entr" presetSubtype="37" fill="hold" nodeType="withEffect">
                                  <p:stCondLst>
                                    <p:cond delay="0"/>
                                  </p:stCondLst>
                                  <p:childTnLst>
                                    <p:set>
                                      <p:cBhvr>
                                        <p:cTn id="118" dur="1" fill="hold">
                                          <p:stCondLst>
                                            <p:cond delay="0"/>
                                          </p:stCondLst>
                                        </p:cTn>
                                        <p:tgtEl>
                                          <p:spTgt spid="442"/>
                                        </p:tgtEl>
                                        <p:attrNameLst>
                                          <p:attrName>style.visibility</p:attrName>
                                        </p:attrNameLst>
                                      </p:cBhvr>
                                      <p:to>
                                        <p:strVal val="visible"/>
                                      </p:to>
                                    </p:set>
                                    <p:animEffect transition="in" filter="barn(outVertical)">
                                      <p:cBhvr>
                                        <p:cTn id="119" dur="500"/>
                                        <p:tgtEl>
                                          <p:spTgt spid="442"/>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3"/>
                                        </p:tgtEl>
                                        <p:attrNameLst>
                                          <p:attrName>style.visibility</p:attrName>
                                        </p:attrNameLst>
                                      </p:cBhvr>
                                      <p:to>
                                        <p:strVal val="visible"/>
                                      </p:to>
                                    </p:set>
                                    <p:animEffect transition="in" filter="barn(outVertical)">
                                      <p:cBhvr>
                                        <p:cTn id="122" dur="500"/>
                                        <p:tgtEl>
                                          <p:spTgt spid="443"/>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4"/>
                                        </p:tgtEl>
                                        <p:attrNameLst>
                                          <p:attrName>style.visibility</p:attrName>
                                        </p:attrNameLst>
                                      </p:cBhvr>
                                      <p:to>
                                        <p:strVal val="visible"/>
                                      </p:to>
                                    </p:set>
                                    <p:animEffect transition="in" filter="barn(outVertical)">
                                      <p:cBhvr>
                                        <p:cTn id="125" dur="500"/>
                                        <p:tgtEl>
                                          <p:spTgt spid="444"/>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5"/>
                                        </p:tgtEl>
                                        <p:attrNameLst>
                                          <p:attrName>style.visibility</p:attrName>
                                        </p:attrNameLst>
                                      </p:cBhvr>
                                      <p:to>
                                        <p:strVal val="visible"/>
                                      </p:to>
                                    </p:set>
                                    <p:animEffect transition="in" filter="barn(outVertical)">
                                      <p:cBhvr>
                                        <p:cTn id="128" dur="500"/>
                                        <p:tgtEl>
                                          <p:spTgt spid="445"/>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6"/>
                                        </p:tgtEl>
                                        <p:attrNameLst>
                                          <p:attrName>style.visibility</p:attrName>
                                        </p:attrNameLst>
                                      </p:cBhvr>
                                      <p:to>
                                        <p:strVal val="visible"/>
                                      </p:to>
                                    </p:set>
                                    <p:animEffect transition="in" filter="barn(outVertical)">
                                      <p:cBhvr>
                                        <p:cTn id="131" dur="500"/>
                                        <p:tgtEl>
                                          <p:spTgt spid="446"/>
                                        </p:tgtEl>
                                      </p:cBhvr>
                                    </p:animEffect>
                                  </p:childTnLst>
                                </p:cTn>
                              </p:par>
                              <p:par>
                                <p:cTn id="132" presetID="16" presetClass="entr" presetSubtype="37" fill="hold" nodeType="withEffect">
                                  <p:stCondLst>
                                    <p:cond delay="0"/>
                                  </p:stCondLst>
                                  <p:childTnLst>
                                    <p:set>
                                      <p:cBhvr>
                                        <p:cTn id="133" dur="1" fill="hold">
                                          <p:stCondLst>
                                            <p:cond delay="0"/>
                                          </p:stCondLst>
                                        </p:cTn>
                                        <p:tgtEl>
                                          <p:spTgt spid="450"/>
                                        </p:tgtEl>
                                        <p:attrNameLst>
                                          <p:attrName>style.visibility</p:attrName>
                                        </p:attrNameLst>
                                      </p:cBhvr>
                                      <p:to>
                                        <p:strVal val="visible"/>
                                      </p:to>
                                    </p:set>
                                    <p:animEffect transition="in" filter="barn(outVertical)">
                                      <p:cBhvr>
                                        <p:cTn id="134" dur="500"/>
                                        <p:tgtEl>
                                          <p:spTgt spid="450"/>
                                        </p:tgtEl>
                                      </p:cBhvr>
                                    </p:animEffect>
                                  </p:childTnLst>
                                </p:cTn>
                              </p:par>
                              <p:par>
                                <p:cTn id="135" presetID="16" presetClass="entr" presetSubtype="37" fill="hold" nodeType="withEffect">
                                  <p:stCondLst>
                                    <p:cond delay="0"/>
                                  </p:stCondLst>
                                  <p:childTnLst>
                                    <p:set>
                                      <p:cBhvr>
                                        <p:cTn id="136" dur="1" fill="hold">
                                          <p:stCondLst>
                                            <p:cond delay="0"/>
                                          </p:stCondLst>
                                        </p:cTn>
                                        <p:tgtEl>
                                          <p:spTgt spid="454"/>
                                        </p:tgtEl>
                                        <p:attrNameLst>
                                          <p:attrName>style.visibility</p:attrName>
                                        </p:attrNameLst>
                                      </p:cBhvr>
                                      <p:to>
                                        <p:strVal val="visible"/>
                                      </p:to>
                                    </p:set>
                                    <p:animEffect transition="in" filter="barn(outVertical)">
                                      <p:cBhvr>
                                        <p:cTn id="137" dur="500"/>
                                        <p:tgtEl>
                                          <p:spTgt spid="454"/>
                                        </p:tgtEl>
                                      </p:cBhvr>
                                    </p:animEffect>
                                  </p:childTnLst>
                                </p:cTn>
                              </p:par>
                              <p:par>
                                <p:cTn id="138" presetID="16" presetClass="entr" presetSubtype="37" fill="hold" nodeType="withEffect">
                                  <p:stCondLst>
                                    <p:cond delay="0"/>
                                  </p:stCondLst>
                                  <p:childTnLst>
                                    <p:set>
                                      <p:cBhvr>
                                        <p:cTn id="139" dur="1" fill="hold">
                                          <p:stCondLst>
                                            <p:cond delay="0"/>
                                          </p:stCondLst>
                                        </p:cTn>
                                        <p:tgtEl>
                                          <p:spTgt spid="459"/>
                                        </p:tgtEl>
                                        <p:attrNameLst>
                                          <p:attrName>style.visibility</p:attrName>
                                        </p:attrNameLst>
                                      </p:cBhvr>
                                      <p:to>
                                        <p:strVal val="visible"/>
                                      </p:to>
                                    </p:set>
                                    <p:animEffect transition="in" filter="barn(outVertical)">
                                      <p:cBhvr>
                                        <p:cTn id="140" dur="500"/>
                                        <p:tgtEl>
                                          <p:spTgt spid="459"/>
                                        </p:tgtEl>
                                      </p:cBhvr>
                                    </p:animEffect>
                                  </p:childTnLst>
                                </p:cTn>
                              </p:par>
                              <p:par>
                                <p:cTn id="141" presetID="16" presetClass="entr" presetSubtype="37" fill="hold" nodeType="withEffect">
                                  <p:stCondLst>
                                    <p:cond delay="0"/>
                                  </p:stCondLst>
                                  <p:childTnLst>
                                    <p:set>
                                      <p:cBhvr>
                                        <p:cTn id="142" dur="1" fill="hold">
                                          <p:stCondLst>
                                            <p:cond delay="0"/>
                                          </p:stCondLst>
                                        </p:cTn>
                                        <p:tgtEl>
                                          <p:spTgt spid="462"/>
                                        </p:tgtEl>
                                        <p:attrNameLst>
                                          <p:attrName>style.visibility</p:attrName>
                                        </p:attrNameLst>
                                      </p:cBhvr>
                                      <p:to>
                                        <p:strVal val="visible"/>
                                      </p:to>
                                    </p:set>
                                    <p:animEffect transition="in" filter="barn(outVertical)">
                                      <p:cBhvr>
                                        <p:cTn id="143" dur="500"/>
                                        <p:tgtEl>
                                          <p:spTgt spid="462"/>
                                        </p:tgtEl>
                                      </p:cBhvr>
                                    </p:animEffect>
                                  </p:childTnLst>
                                </p:cTn>
                              </p:par>
                              <p:par>
                                <p:cTn id="144" presetID="16" presetClass="entr" presetSubtype="37" fill="hold" nodeType="withEffect">
                                  <p:stCondLst>
                                    <p:cond delay="0"/>
                                  </p:stCondLst>
                                  <p:childTnLst>
                                    <p:set>
                                      <p:cBhvr>
                                        <p:cTn id="145" dur="1" fill="hold">
                                          <p:stCondLst>
                                            <p:cond delay="0"/>
                                          </p:stCondLst>
                                        </p:cTn>
                                        <p:tgtEl>
                                          <p:spTgt spid="469"/>
                                        </p:tgtEl>
                                        <p:attrNameLst>
                                          <p:attrName>style.visibility</p:attrName>
                                        </p:attrNameLst>
                                      </p:cBhvr>
                                      <p:to>
                                        <p:strVal val="visible"/>
                                      </p:to>
                                    </p:set>
                                    <p:animEffect transition="in" filter="barn(outVertical)">
                                      <p:cBhvr>
                                        <p:cTn id="146" dur="500"/>
                                        <p:tgtEl>
                                          <p:spTgt spid="469"/>
                                        </p:tgtEl>
                                      </p:cBhvr>
                                    </p:animEffect>
                                  </p:childTnLst>
                                </p:cTn>
                              </p:par>
                              <p:par>
                                <p:cTn id="147" presetID="16" presetClass="entr" presetSubtype="37" fill="hold" nodeType="withEffect">
                                  <p:stCondLst>
                                    <p:cond delay="0"/>
                                  </p:stCondLst>
                                  <p:childTnLst>
                                    <p:set>
                                      <p:cBhvr>
                                        <p:cTn id="148" dur="1" fill="hold">
                                          <p:stCondLst>
                                            <p:cond delay="0"/>
                                          </p:stCondLst>
                                        </p:cTn>
                                        <p:tgtEl>
                                          <p:spTgt spid="472"/>
                                        </p:tgtEl>
                                        <p:attrNameLst>
                                          <p:attrName>style.visibility</p:attrName>
                                        </p:attrNameLst>
                                      </p:cBhvr>
                                      <p:to>
                                        <p:strVal val="visible"/>
                                      </p:to>
                                    </p:set>
                                    <p:animEffect transition="in" filter="barn(outVertical)">
                                      <p:cBhvr>
                                        <p:cTn id="149" dur="500"/>
                                        <p:tgtEl>
                                          <p:spTgt spid="472"/>
                                        </p:tgtEl>
                                      </p:cBhvr>
                                    </p:animEffect>
                                  </p:childTnLst>
                                </p:cTn>
                              </p:par>
                              <p:par>
                                <p:cTn id="150" presetID="16" presetClass="entr" presetSubtype="37" fill="hold" nodeType="withEffect">
                                  <p:stCondLst>
                                    <p:cond delay="0"/>
                                  </p:stCondLst>
                                  <p:childTnLst>
                                    <p:set>
                                      <p:cBhvr>
                                        <p:cTn id="151" dur="1" fill="hold">
                                          <p:stCondLst>
                                            <p:cond delay="0"/>
                                          </p:stCondLst>
                                        </p:cTn>
                                        <p:tgtEl>
                                          <p:spTgt spid="501"/>
                                        </p:tgtEl>
                                        <p:attrNameLst>
                                          <p:attrName>style.visibility</p:attrName>
                                        </p:attrNameLst>
                                      </p:cBhvr>
                                      <p:to>
                                        <p:strVal val="visible"/>
                                      </p:to>
                                    </p:set>
                                    <p:animEffect transition="in" filter="barn(outVertical)">
                                      <p:cBhvr>
                                        <p:cTn id="152" dur="500"/>
                                        <p:tgtEl>
                                          <p:spTgt spid="501"/>
                                        </p:tgtEl>
                                      </p:cBhvr>
                                    </p:animEffect>
                                  </p:childTnLst>
                                </p:cTn>
                              </p:par>
                              <p:par>
                                <p:cTn id="153" presetID="16" presetClass="entr" presetSubtype="37" fill="hold" nodeType="withEffect">
                                  <p:stCondLst>
                                    <p:cond delay="0"/>
                                  </p:stCondLst>
                                  <p:childTnLst>
                                    <p:set>
                                      <p:cBhvr>
                                        <p:cTn id="154" dur="1" fill="hold">
                                          <p:stCondLst>
                                            <p:cond delay="0"/>
                                          </p:stCondLst>
                                        </p:cTn>
                                        <p:tgtEl>
                                          <p:spTgt spid="505"/>
                                        </p:tgtEl>
                                        <p:attrNameLst>
                                          <p:attrName>style.visibility</p:attrName>
                                        </p:attrNameLst>
                                      </p:cBhvr>
                                      <p:to>
                                        <p:strVal val="visible"/>
                                      </p:to>
                                    </p:set>
                                    <p:animEffect transition="in" filter="barn(outVertical)">
                                      <p:cBhvr>
                                        <p:cTn id="155" dur="500"/>
                                        <p:tgtEl>
                                          <p:spTgt spid="505"/>
                                        </p:tgtEl>
                                      </p:cBhvr>
                                    </p:animEffect>
                                  </p:childTnLst>
                                </p:cTn>
                              </p:par>
                              <p:par>
                                <p:cTn id="156" presetID="16" presetClass="entr" presetSubtype="37" fill="hold" nodeType="withEffect">
                                  <p:stCondLst>
                                    <p:cond delay="0"/>
                                  </p:stCondLst>
                                  <p:childTnLst>
                                    <p:set>
                                      <p:cBhvr>
                                        <p:cTn id="157" dur="1" fill="hold">
                                          <p:stCondLst>
                                            <p:cond delay="0"/>
                                          </p:stCondLst>
                                        </p:cTn>
                                        <p:tgtEl>
                                          <p:spTgt spid="508"/>
                                        </p:tgtEl>
                                        <p:attrNameLst>
                                          <p:attrName>style.visibility</p:attrName>
                                        </p:attrNameLst>
                                      </p:cBhvr>
                                      <p:to>
                                        <p:strVal val="visible"/>
                                      </p:to>
                                    </p:set>
                                    <p:animEffect transition="in" filter="barn(outVertical)">
                                      <p:cBhvr>
                                        <p:cTn id="158" dur="500"/>
                                        <p:tgtEl>
                                          <p:spTgt spid="508"/>
                                        </p:tgtEl>
                                      </p:cBhvr>
                                    </p:animEffect>
                                  </p:childTnLst>
                                </p:cTn>
                              </p:par>
                              <p:par>
                                <p:cTn id="159" presetID="16" presetClass="entr" presetSubtype="37" fill="hold" nodeType="withEffect">
                                  <p:stCondLst>
                                    <p:cond delay="0"/>
                                  </p:stCondLst>
                                  <p:childTnLst>
                                    <p:set>
                                      <p:cBhvr>
                                        <p:cTn id="160" dur="1" fill="hold">
                                          <p:stCondLst>
                                            <p:cond delay="0"/>
                                          </p:stCondLst>
                                        </p:cTn>
                                        <p:tgtEl>
                                          <p:spTgt spid="521"/>
                                        </p:tgtEl>
                                        <p:attrNameLst>
                                          <p:attrName>style.visibility</p:attrName>
                                        </p:attrNameLst>
                                      </p:cBhvr>
                                      <p:to>
                                        <p:strVal val="visible"/>
                                      </p:to>
                                    </p:set>
                                    <p:animEffect transition="in" filter="barn(outVertical)">
                                      <p:cBhvr>
                                        <p:cTn id="161" dur="500"/>
                                        <p:tgtEl>
                                          <p:spTgt spid="521"/>
                                        </p:tgtEl>
                                      </p:cBhvr>
                                    </p:animEffect>
                                  </p:childTnLst>
                                </p:cTn>
                              </p:par>
                              <p:par>
                                <p:cTn id="162" presetID="16" presetClass="entr" presetSubtype="37" fill="hold" nodeType="withEffect">
                                  <p:stCondLst>
                                    <p:cond delay="0"/>
                                  </p:stCondLst>
                                  <p:childTnLst>
                                    <p:set>
                                      <p:cBhvr>
                                        <p:cTn id="163" dur="1" fill="hold">
                                          <p:stCondLst>
                                            <p:cond delay="0"/>
                                          </p:stCondLst>
                                        </p:cTn>
                                        <p:tgtEl>
                                          <p:spTgt spid="584"/>
                                        </p:tgtEl>
                                        <p:attrNameLst>
                                          <p:attrName>style.visibility</p:attrName>
                                        </p:attrNameLst>
                                      </p:cBhvr>
                                      <p:to>
                                        <p:strVal val="visible"/>
                                      </p:to>
                                    </p:set>
                                    <p:animEffect transition="in" filter="barn(outVertical)">
                                      <p:cBhvr>
                                        <p:cTn id="164" dur="500"/>
                                        <p:tgtEl>
                                          <p:spTgt spid="584"/>
                                        </p:tgtEl>
                                      </p:cBhvr>
                                    </p:animEffect>
                                  </p:childTnLst>
                                </p:cTn>
                              </p:par>
                              <p:par>
                                <p:cTn id="165" presetID="16" presetClass="entr" presetSubtype="37" fill="hold" nodeType="withEffect">
                                  <p:stCondLst>
                                    <p:cond delay="0"/>
                                  </p:stCondLst>
                                  <p:childTnLst>
                                    <p:set>
                                      <p:cBhvr>
                                        <p:cTn id="166" dur="1" fill="hold">
                                          <p:stCondLst>
                                            <p:cond delay="0"/>
                                          </p:stCondLst>
                                        </p:cTn>
                                        <p:tgtEl>
                                          <p:spTgt spid="638"/>
                                        </p:tgtEl>
                                        <p:attrNameLst>
                                          <p:attrName>style.visibility</p:attrName>
                                        </p:attrNameLst>
                                      </p:cBhvr>
                                      <p:to>
                                        <p:strVal val="visible"/>
                                      </p:to>
                                    </p:set>
                                    <p:animEffect transition="in" filter="barn(outVertical)">
                                      <p:cBhvr>
                                        <p:cTn id="167" dur="500"/>
                                        <p:tgtEl>
                                          <p:spTgt spid="638"/>
                                        </p:tgtEl>
                                      </p:cBhvr>
                                    </p:animEffect>
                                  </p:childTnLst>
                                </p:cTn>
                              </p:par>
                              <p:par>
                                <p:cTn id="168" presetID="16" presetClass="entr" presetSubtype="37" fill="hold" nodeType="withEffect">
                                  <p:stCondLst>
                                    <p:cond delay="0"/>
                                  </p:stCondLst>
                                  <p:childTnLst>
                                    <p:set>
                                      <p:cBhvr>
                                        <p:cTn id="169" dur="1" fill="hold">
                                          <p:stCondLst>
                                            <p:cond delay="0"/>
                                          </p:stCondLst>
                                        </p:cTn>
                                        <p:tgtEl>
                                          <p:spTgt spid="645"/>
                                        </p:tgtEl>
                                        <p:attrNameLst>
                                          <p:attrName>style.visibility</p:attrName>
                                        </p:attrNameLst>
                                      </p:cBhvr>
                                      <p:to>
                                        <p:strVal val="visible"/>
                                      </p:to>
                                    </p:set>
                                    <p:animEffect transition="in" filter="barn(outVertical)">
                                      <p:cBhvr>
                                        <p:cTn id="170" dur="500"/>
                                        <p:tgtEl>
                                          <p:spTgt spid="645"/>
                                        </p:tgtEl>
                                      </p:cBhvr>
                                    </p:animEffect>
                                  </p:childTnLst>
                                </p:cTn>
                              </p:par>
                              <p:par>
                                <p:cTn id="171" presetID="16" presetClass="entr" presetSubtype="37" fill="hold" nodeType="withEffect">
                                  <p:stCondLst>
                                    <p:cond delay="0"/>
                                  </p:stCondLst>
                                  <p:childTnLst>
                                    <p:set>
                                      <p:cBhvr>
                                        <p:cTn id="172" dur="1" fill="hold">
                                          <p:stCondLst>
                                            <p:cond delay="0"/>
                                          </p:stCondLst>
                                        </p:cTn>
                                        <p:tgtEl>
                                          <p:spTgt spid="661"/>
                                        </p:tgtEl>
                                        <p:attrNameLst>
                                          <p:attrName>style.visibility</p:attrName>
                                        </p:attrNameLst>
                                      </p:cBhvr>
                                      <p:to>
                                        <p:strVal val="visible"/>
                                      </p:to>
                                    </p:set>
                                    <p:animEffect transition="in" filter="barn(outVertical)">
                                      <p:cBhvr>
                                        <p:cTn id="173" dur="500"/>
                                        <p:tgtEl>
                                          <p:spTgt spid="661"/>
                                        </p:tgtEl>
                                      </p:cBhvr>
                                    </p:animEffect>
                                  </p:childTnLst>
                                </p:cTn>
                              </p:par>
                              <p:par>
                                <p:cTn id="174" presetID="16" presetClass="entr" presetSubtype="37" fill="hold" nodeType="withEffect">
                                  <p:stCondLst>
                                    <p:cond delay="0"/>
                                  </p:stCondLst>
                                  <p:childTnLst>
                                    <p:set>
                                      <p:cBhvr>
                                        <p:cTn id="175" dur="1" fill="hold">
                                          <p:stCondLst>
                                            <p:cond delay="0"/>
                                          </p:stCondLst>
                                        </p:cTn>
                                        <p:tgtEl>
                                          <p:spTgt spid="669"/>
                                        </p:tgtEl>
                                        <p:attrNameLst>
                                          <p:attrName>style.visibility</p:attrName>
                                        </p:attrNameLst>
                                      </p:cBhvr>
                                      <p:to>
                                        <p:strVal val="visible"/>
                                      </p:to>
                                    </p:set>
                                    <p:animEffect transition="in" filter="barn(outVertical)">
                                      <p:cBhvr>
                                        <p:cTn id="176" dur="500"/>
                                        <p:tgtEl>
                                          <p:spTgt spid="669"/>
                                        </p:tgtEl>
                                      </p:cBhvr>
                                    </p:animEffect>
                                  </p:childTnLst>
                                </p:cTn>
                              </p:par>
                              <p:par>
                                <p:cTn id="177" presetID="16" presetClass="entr" presetSubtype="37" fill="hold" nodeType="withEffect">
                                  <p:stCondLst>
                                    <p:cond delay="0"/>
                                  </p:stCondLst>
                                  <p:childTnLst>
                                    <p:set>
                                      <p:cBhvr>
                                        <p:cTn id="178" dur="1" fill="hold">
                                          <p:stCondLst>
                                            <p:cond delay="0"/>
                                          </p:stCondLst>
                                        </p:cTn>
                                        <p:tgtEl>
                                          <p:spTgt spid="304"/>
                                        </p:tgtEl>
                                        <p:attrNameLst>
                                          <p:attrName>style.visibility</p:attrName>
                                        </p:attrNameLst>
                                      </p:cBhvr>
                                      <p:to>
                                        <p:strVal val="visible"/>
                                      </p:to>
                                    </p:set>
                                    <p:animEffect transition="in" filter="barn(outVertical)">
                                      <p:cBhvr>
                                        <p:cTn id="179" dur="500"/>
                                        <p:tgtEl>
                                          <p:spTgt spid="304"/>
                                        </p:tgtEl>
                                      </p:cBhvr>
                                    </p:animEffect>
                                  </p:childTnLst>
                                </p:cTn>
                              </p:par>
                              <p:par>
                                <p:cTn id="180" presetID="16" presetClass="entr" presetSubtype="37" fill="hold" nodeType="withEffect">
                                  <p:stCondLst>
                                    <p:cond delay="0"/>
                                  </p:stCondLst>
                                  <p:childTnLst>
                                    <p:set>
                                      <p:cBhvr>
                                        <p:cTn id="181" dur="1" fill="hold">
                                          <p:stCondLst>
                                            <p:cond delay="0"/>
                                          </p:stCondLst>
                                        </p:cTn>
                                        <p:tgtEl>
                                          <p:spTgt spid="305"/>
                                        </p:tgtEl>
                                        <p:attrNameLst>
                                          <p:attrName>style.visibility</p:attrName>
                                        </p:attrNameLst>
                                      </p:cBhvr>
                                      <p:to>
                                        <p:strVal val="visible"/>
                                      </p:to>
                                    </p:set>
                                    <p:animEffect transition="in" filter="barn(outVertical)">
                                      <p:cBhvr>
                                        <p:cTn id="182" dur="500"/>
                                        <p:tgtEl>
                                          <p:spTgt spid="305"/>
                                        </p:tgtEl>
                                      </p:cBhvr>
                                    </p:animEffect>
                                  </p:childTnLst>
                                </p:cTn>
                              </p:par>
                              <p:par>
                                <p:cTn id="183" presetID="16" presetClass="entr" presetSubtype="37" fill="hold" nodeType="withEffect">
                                  <p:stCondLst>
                                    <p:cond delay="0"/>
                                  </p:stCondLst>
                                  <p:childTnLst>
                                    <p:set>
                                      <p:cBhvr>
                                        <p:cTn id="184" dur="1" fill="hold">
                                          <p:stCondLst>
                                            <p:cond delay="0"/>
                                          </p:stCondLst>
                                        </p:cTn>
                                        <p:tgtEl>
                                          <p:spTgt spid="311"/>
                                        </p:tgtEl>
                                        <p:attrNameLst>
                                          <p:attrName>style.visibility</p:attrName>
                                        </p:attrNameLst>
                                      </p:cBhvr>
                                      <p:to>
                                        <p:strVal val="visible"/>
                                      </p:to>
                                    </p:set>
                                    <p:animEffect transition="in" filter="barn(outVertical)">
                                      <p:cBhvr>
                                        <p:cTn id="185" dur="500"/>
                                        <p:tgtEl>
                                          <p:spTgt spid="311"/>
                                        </p:tgtEl>
                                      </p:cBhvr>
                                    </p:animEffect>
                                  </p:childTnLst>
                                </p:cTn>
                              </p:par>
                              <p:par>
                                <p:cTn id="186" presetID="16" presetClass="entr" presetSubtype="37" fill="hold" nodeType="withEffect">
                                  <p:stCondLst>
                                    <p:cond delay="0"/>
                                  </p:stCondLst>
                                  <p:childTnLst>
                                    <p:set>
                                      <p:cBhvr>
                                        <p:cTn id="187" dur="1" fill="hold">
                                          <p:stCondLst>
                                            <p:cond delay="0"/>
                                          </p:stCondLst>
                                        </p:cTn>
                                        <p:tgtEl>
                                          <p:spTgt spid="312"/>
                                        </p:tgtEl>
                                        <p:attrNameLst>
                                          <p:attrName>style.visibility</p:attrName>
                                        </p:attrNameLst>
                                      </p:cBhvr>
                                      <p:to>
                                        <p:strVal val="visible"/>
                                      </p:to>
                                    </p:set>
                                    <p:animEffect transition="in" filter="barn(outVertical)">
                                      <p:cBhvr>
                                        <p:cTn id="188" dur="500"/>
                                        <p:tgtEl>
                                          <p:spTgt spid="312"/>
                                        </p:tgtEl>
                                      </p:cBhvr>
                                    </p:animEffect>
                                  </p:childTnLst>
                                </p:cTn>
                              </p:par>
                              <p:par>
                                <p:cTn id="189" presetID="16" presetClass="entr" presetSubtype="37" fill="hold" nodeType="withEffect">
                                  <p:stCondLst>
                                    <p:cond delay="0"/>
                                  </p:stCondLst>
                                  <p:childTnLst>
                                    <p:set>
                                      <p:cBhvr>
                                        <p:cTn id="190" dur="1" fill="hold">
                                          <p:stCondLst>
                                            <p:cond delay="0"/>
                                          </p:stCondLst>
                                        </p:cTn>
                                        <p:tgtEl>
                                          <p:spTgt spid="317"/>
                                        </p:tgtEl>
                                        <p:attrNameLst>
                                          <p:attrName>style.visibility</p:attrName>
                                        </p:attrNameLst>
                                      </p:cBhvr>
                                      <p:to>
                                        <p:strVal val="visible"/>
                                      </p:to>
                                    </p:set>
                                    <p:animEffect transition="in" filter="barn(outVertical)">
                                      <p:cBhvr>
                                        <p:cTn id="191" dur="500"/>
                                        <p:tgtEl>
                                          <p:spTgt spid="317"/>
                                        </p:tgtEl>
                                      </p:cBhvr>
                                    </p:animEffect>
                                  </p:childTnLst>
                                </p:cTn>
                              </p:par>
                              <p:par>
                                <p:cTn id="192" presetID="16" presetClass="entr" presetSubtype="37" fill="hold" nodeType="withEffect">
                                  <p:stCondLst>
                                    <p:cond delay="0"/>
                                  </p:stCondLst>
                                  <p:childTnLst>
                                    <p:set>
                                      <p:cBhvr>
                                        <p:cTn id="193" dur="1" fill="hold">
                                          <p:stCondLst>
                                            <p:cond delay="0"/>
                                          </p:stCondLst>
                                        </p:cTn>
                                        <p:tgtEl>
                                          <p:spTgt spid="330"/>
                                        </p:tgtEl>
                                        <p:attrNameLst>
                                          <p:attrName>style.visibility</p:attrName>
                                        </p:attrNameLst>
                                      </p:cBhvr>
                                      <p:to>
                                        <p:strVal val="visible"/>
                                      </p:to>
                                    </p:set>
                                    <p:animEffect transition="in" filter="barn(outVertical)">
                                      <p:cBhvr>
                                        <p:cTn id="194" dur="500"/>
                                        <p:tgtEl>
                                          <p:spTgt spid="330"/>
                                        </p:tgtEl>
                                      </p:cBhvr>
                                    </p:animEffect>
                                  </p:childTnLst>
                                </p:cTn>
                              </p:par>
                              <p:par>
                                <p:cTn id="195" presetID="16" presetClass="entr" presetSubtype="37" fill="hold" nodeType="withEffect">
                                  <p:stCondLst>
                                    <p:cond delay="0"/>
                                  </p:stCondLst>
                                  <p:childTnLst>
                                    <p:set>
                                      <p:cBhvr>
                                        <p:cTn id="196" dur="1" fill="hold">
                                          <p:stCondLst>
                                            <p:cond delay="0"/>
                                          </p:stCondLst>
                                        </p:cTn>
                                        <p:tgtEl>
                                          <p:spTgt spid="347"/>
                                        </p:tgtEl>
                                        <p:attrNameLst>
                                          <p:attrName>style.visibility</p:attrName>
                                        </p:attrNameLst>
                                      </p:cBhvr>
                                      <p:to>
                                        <p:strVal val="visible"/>
                                      </p:to>
                                    </p:set>
                                    <p:animEffect transition="in" filter="barn(outVertical)">
                                      <p:cBhvr>
                                        <p:cTn id="197" dur="500"/>
                                        <p:tgtEl>
                                          <p:spTgt spid="347"/>
                                        </p:tgtEl>
                                      </p:cBhvr>
                                    </p:animEffect>
                                  </p:childTnLst>
                                </p:cTn>
                              </p:par>
                              <p:par>
                                <p:cTn id="198" presetID="16" presetClass="entr" presetSubtype="37" fill="hold" nodeType="withEffect">
                                  <p:stCondLst>
                                    <p:cond delay="0"/>
                                  </p:stCondLst>
                                  <p:childTnLst>
                                    <p:set>
                                      <p:cBhvr>
                                        <p:cTn id="199" dur="1" fill="hold">
                                          <p:stCondLst>
                                            <p:cond delay="0"/>
                                          </p:stCondLst>
                                        </p:cTn>
                                        <p:tgtEl>
                                          <p:spTgt spid="400"/>
                                        </p:tgtEl>
                                        <p:attrNameLst>
                                          <p:attrName>style.visibility</p:attrName>
                                        </p:attrNameLst>
                                      </p:cBhvr>
                                      <p:to>
                                        <p:strVal val="visible"/>
                                      </p:to>
                                    </p:set>
                                    <p:animEffect transition="in" filter="barn(outVertical)">
                                      <p:cBhvr>
                                        <p:cTn id="200" dur="500"/>
                                        <p:tgtEl>
                                          <p:spTgt spid="400"/>
                                        </p:tgtEl>
                                      </p:cBhvr>
                                    </p:animEffect>
                                  </p:childTnLst>
                                </p:cTn>
                              </p:par>
                              <p:par>
                                <p:cTn id="201" presetID="16" presetClass="entr" presetSubtype="37" fill="hold"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barn(outVertical)">
                                      <p:cBhvr>
                                        <p:cTn id="203" dur="500"/>
                                        <p:tgtEl>
                                          <p:spTgt spid="401"/>
                                        </p:tgtEl>
                                      </p:cBhvr>
                                    </p:animEffect>
                                  </p:childTnLst>
                                </p:cTn>
                              </p:par>
                              <p:par>
                                <p:cTn id="204" presetID="16" presetClass="entr" presetSubtype="37"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barn(outVertical)">
                                      <p:cBhvr>
                                        <p:cTn id="206" dur="500"/>
                                        <p:tgtEl>
                                          <p:spTgt spid="447"/>
                                        </p:tgtEl>
                                      </p:cBhvr>
                                    </p:animEffect>
                                  </p:childTnLst>
                                </p:cTn>
                              </p:par>
                              <p:par>
                                <p:cTn id="207" presetID="16" presetClass="entr" presetSubtype="37"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barn(outVertical)">
                                      <p:cBhvr>
                                        <p:cTn id="209" dur="500"/>
                                        <p:tgtEl>
                                          <p:spTgt spid="448"/>
                                        </p:tgtEl>
                                      </p:cBhvr>
                                    </p:animEffect>
                                  </p:childTnLst>
                                </p:cTn>
                              </p:par>
                              <p:par>
                                <p:cTn id="210" presetID="16" presetClass="entr" presetSubtype="37"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barn(outVertical)">
                                      <p:cBhvr>
                                        <p:cTn id="212" dur="500"/>
                                        <p:tgtEl>
                                          <p:spTgt spid="449"/>
                                        </p:tgtEl>
                                      </p:cBhvr>
                                    </p:animEffect>
                                  </p:childTnLst>
                                </p:cTn>
                              </p:par>
                              <p:par>
                                <p:cTn id="213" presetID="16" presetClass="entr" presetSubtype="37" fill="hold" nodeType="withEffect">
                                  <p:stCondLst>
                                    <p:cond delay="0"/>
                                  </p:stCondLst>
                                  <p:childTnLst>
                                    <p:set>
                                      <p:cBhvr>
                                        <p:cTn id="214" dur="1" fill="hold">
                                          <p:stCondLst>
                                            <p:cond delay="0"/>
                                          </p:stCondLst>
                                        </p:cTn>
                                        <p:tgtEl>
                                          <p:spTgt spid="451"/>
                                        </p:tgtEl>
                                        <p:attrNameLst>
                                          <p:attrName>style.visibility</p:attrName>
                                        </p:attrNameLst>
                                      </p:cBhvr>
                                      <p:to>
                                        <p:strVal val="visible"/>
                                      </p:to>
                                    </p:set>
                                    <p:animEffect transition="in" filter="barn(outVertical)">
                                      <p:cBhvr>
                                        <p:cTn id="215" dur="500"/>
                                        <p:tgtEl>
                                          <p:spTgt spid="451"/>
                                        </p:tgtEl>
                                      </p:cBhvr>
                                    </p:animEffect>
                                  </p:childTnLst>
                                </p:cTn>
                              </p:par>
                              <p:par>
                                <p:cTn id="216" presetID="16" presetClass="entr" presetSubtype="37" fill="hold" nodeType="withEffect">
                                  <p:stCondLst>
                                    <p:cond delay="0"/>
                                  </p:stCondLst>
                                  <p:childTnLst>
                                    <p:set>
                                      <p:cBhvr>
                                        <p:cTn id="217" dur="1" fill="hold">
                                          <p:stCondLst>
                                            <p:cond delay="0"/>
                                          </p:stCondLst>
                                        </p:cTn>
                                        <p:tgtEl>
                                          <p:spTgt spid="452"/>
                                        </p:tgtEl>
                                        <p:attrNameLst>
                                          <p:attrName>style.visibility</p:attrName>
                                        </p:attrNameLst>
                                      </p:cBhvr>
                                      <p:to>
                                        <p:strVal val="visible"/>
                                      </p:to>
                                    </p:set>
                                    <p:animEffect transition="in" filter="barn(outVertical)">
                                      <p:cBhvr>
                                        <p:cTn id="218" dur="500"/>
                                        <p:tgtEl>
                                          <p:spTgt spid="452"/>
                                        </p:tgtEl>
                                      </p:cBhvr>
                                    </p:animEffect>
                                  </p:childTnLst>
                                </p:cTn>
                              </p:par>
                              <p:par>
                                <p:cTn id="219" presetID="16" presetClass="entr" presetSubtype="37" fill="hold" nodeType="withEffect">
                                  <p:stCondLst>
                                    <p:cond delay="0"/>
                                  </p:stCondLst>
                                  <p:childTnLst>
                                    <p:set>
                                      <p:cBhvr>
                                        <p:cTn id="220" dur="1" fill="hold">
                                          <p:stCondLst>
                                            <p:cond delay="0"/>
                                          </p:stCondLst>
                                        </p:cTn>
                                        <p:tgtEl>
                                          <p:spTgt spid="453"/>
                                        </p:tgtEl>
                                        <p:attrNameLst>
                                          <p:attrName>style.visibility</p:attrName>
                                        </p:attrNameLst>
                                      </p:cBhvr>
                                      <p:to>
                                        <p:strVal val="visible"/>
                                      </p:to>
                                    </p:set>
                                    <p:animEffect transition="in" filter="barn(outVertical)">
                                      <p:cBhvr>
                                        <p:cTn id="221" dur="500"/>
                                        <p:tgtEl>
                                          <p:spTgt spid="453"/>
                                        </p:tgtEl>
                                      </p:cBhvr>
                                    </p:animEffect>
                                  </p:childTnLst>
                                </p:cTn>
                              </p:par>
                              <p:par>
                                <p:cTn id="222" presetID="16" presetClass="entr" presetSubtype="37"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barn(outVertical)">
                                      <p:cBhvr>
                                        <p:cTn id="224"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C8810BB-CAFC-4212-9BA4-0C9A2A6114F0}"/>
              </a:ext>
            </a:extLst>
          </p:cNvPr>
          <p:cNvSpPr/>
          <p:nvPr/>
        </p:nvSpPr>
        <p:spPr bwMode="auto">
          <a:xfrm>
            <a:off x="3874011" y="203476"/>
            <a:ext cx="4688452" cy="471388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4080" dirty="0">
                <a:gradFill>
                  <a:gsLst>
                    <a:gs pos="0">
                      <a:srgbClr val="FFFFFF"/>
                    </a:gs>
                    <a:gs pos="100000">
                      <a:srgbClr val="FFFFFF"/>
                    </a:gs>
                  </a:gsLst>
                  <a:lin ang="5400000" scaled="0"/>
                </a:gradFill>
                <a:latin typeface="Segoe UI"/>
                <a:ea typeface="Segoe UI" pitchFamily="34" charset="0"/>
                <a:cs typeface="Segoe UI" pitchFamily="34" charset="0"/>
              </a:rPr>
              <a:t>Users</a:t>
            </a:r>
            <a:endParaRPr lang="en-US" sz="4896"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B9F541D-B8DE-42C4-8862-A83AB8F591F4}"/>
              </a:ext>
            </a:extLst>
          </p:cNvPr>
          <p:cNvGrpSpPr/>
          <p:nvPr/>
        </p:nvGrpSpPr>
        <p:grpSpPr>
          <a:xfrm>
            <a:off x="2629128" y="2013574"/>
            <a:ext cx="4688452" cy="4713887"/>
            <a:chOff x="2576946" y="1974272"/>
            <a:chExt cx="4596939" cy="4621877"/>
          </a:xfrm>
        </p:grpSpPr>
        <p:sp>
          <p:nvSpPr>
            <p:cNvPr id="3" name="Oval 2">
              <a:extLst>
                <a:ext uri="{FF2B5EF4-FFF2-40B4-BE49-F238E27FC236}">
                  <a16:creationId xmlns:a16="http://schemas.microsoft.com/office/drawing/2014/main" id="{0854034C-2877-40DB-8DF7-59B9BBA122CE}"/>
                </a:ext>
              </a:extLst>
            </p:cNvPr>
            <p:cNvSpPr/>
            <p:nvPr/>
          </p:nvSpPr>
          <p:spPr bwMode="auto">
            <a:xfrm>
              <a:off x="2576946" y="1974272"/>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0DA9C32-16DD-4E9E-B2BE-60016909107F}"/>
                </a:ext>
              </a:extLst>
            </p:cNvPr>
            <p:cNvSpPr txBox="1"/>
            <p:nvPr/>
          </p:nvSpPr>
          <p:spPr>
            <a:xfrm>
              <a:off x="2842952" y="4544779"/>
              <a:ext cx="2249976" cy="615609"/>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Resources</a:t>
              </a:r>
            </a:p>
          </p:txBody>
        </p:sp>
      </p:grpSp>
      <p:grpSp>
        <p:nvGrpSpPr>
          <p:cNvPr id="8" name="Group 7">
            <a:extLst>
              <a:ext uri="{FF2B5EF4-FFF2-40B4-BE49-F238E27FC236}">
                <a16:creationId xmlns:a16="http://schemas.microsoft.com/office/drawing/2014/main" id="{6107C554-4FEF-48DA-ADF7-1344C10F9D07}"/>
              </a:ext>
            </a:extLst>
          </p:cNvPr>
          <p:cNvGrpSpPr/>
          <p:nvPr/>
        </p:nvGrpSpPr>
        <p:grpSpPr>
          <a:xfrm>
            <a:off x="5118893" y="2077162"/>
            <a:ext cx="4880614" cy="4713887"/>
            <a:chOff x="5018114" y="2036618"/>
            <a:chExt cx="4785350" cy="4621877"/>
          </a:xfrm>
        </p:grpSpPr>
        <p:sp>
          <p:nvSpPr>
            <p:cNvPr id="4" name="Oval 3">
              <a:extLst>
                <a:ext uri="{FF2B5EF4-FFF2-40B4-BE49-F238E27FC236}">
                  <a16:creationId xmlns:a16="http://schemas.microsoft.com/office/drawing/2014/main" id="{DD5C4008-C3C3-4FBD-9A66-7F5014E48433}"/>
                </a:ext>
              </a:extLst>
            </p:cNvPr>
            <p:cNvSpPr/>
            <p:nvPr/>
          </p:nvSpPr>
          <p:spPr bwMode="auto">
            <a:xfrm>
              <a:off x="5018114" y="2036618"/>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BDA7800F-54EC-4E5C-B52A-E0CACB55C75D}"/>
                </a:ext>
              </a:extLst>
            </p:cNvPr>
            <p:cNvSpPr txBox="1"/>
            <p:nvPr/>
          </p:nvSpPr>
          <p:spPr>
            <a:xfrm>
              <a:off x="7553488" y="4544779"/>
              <a:ext cx="2249976" cy="627864"/>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Policies</a:t>
              </a:r>
            </a:p>
          </p:txBody>
        </p:sp>
      </p:grpSp>
      <p:grpSp>
        <p:nvGrpSpPr>
          <p:cNvPr id="19" name="Group 18">
            <a:extLst>
              <a:ext uri="{FF2B5EF4-FFF2-40B4-BE49-F238E27FC236}">
                <a16:creationId xmlns:a16="http://schemas.microsoft.com/office/drawing/2014/main" id="{A5E53A94-2646-4DCB-8566-BF34E1BFEC06}"/>
              </a:ext>
            </a:extLst>
          </p:cNvPr>
          <p:cNvGrpSpPr/>
          <p:nvPr/>
        </p:nvGrpSpPr>
        <p:grpSpPr>
          <a:xfrm>
            <a:off x="5070852" y="2407707"/>
            <a:ext cx="2294767" cy="2509657"/>
            <a:chOff x="4971011" y="2360712"/>
            <a:chExt cx="2249976" cy="2460671"/>
          </a:xfrm>
        </p:grpSpPr>
        <p:sp>
          <p:nvSpPr>
            <p:cNvPr id="18" name="Freeform: Shape 17">
              <a:extLst>
                <a:ext uri="{FF2B5EF4-FFF2-40B4-BE49-F238E27FC236}">
                  <a16:creationId xmlns:a16="http://schemas.microsoft.com/office/drawing/2014/main" id="{37403073-2692-4FF5-808A-4F48128B4B99}"/>
                </a:ext>
              </a:extLst>
            </p:cNvPr>
            <p:cNvSpPr/>
            <p:nvPr/>
          </p:nvSpPr>
          <p:spPr bwMode="auto">
            <a:xfrm>
              <a:off x="5018114" y="2360712"/>
              <a:ext cx="2155772" cy="2460671"/>
            </a:xfrm>
            <a:custGeom>
              <a:avLst/>
              <a:gdLst>
                <a:gd name="connsiteX0" fmla="*/ 1128922 w 2155772"/>
                <a:gd name="connsiteY0" fmla="*/ 0 h 2460671"/>
                <a:gd name="connsiteX1" fmla="*/ 1142399 w 2155772"/>
                <a:gd name="connsiteY1" fmla="*/ 8232 h 2460671"/>
                <a:gd name="connsiteX2" fmla="*/ 2155772 w 2155772"/>
                <a:gd name="connsiteY2" fmla="*/ 1924499 h 2460671"/>
                <a:gd name="connsiteX3" fmla="*/ 2151109 w 2155772"/>
                <a:gd name="connsiteY3" fmla="*/ 2072912 h 2460671"/>
                <a:gd name="connsiteX4" fmla="*/ 2139245 w 2155772"/>
                <a:gd name="connsiteY4" fmla="*/ 2198332 h 2460671"/>
                <a:gd name="connsiteX5" fmla="*/ 1972555 w 2155772"/>
                <a:gd name="connsiteY5" fmla="*/ 2279066 h 2460671"/>
                <a:gd name="connsiteX6" fmla="*/ 1077886 w 2155772"/>
                <a:gd name="connsiteY6" fmla="*/ 2460671 h 2460671"/>
                <a:gd name="connsiteX7" fmla="*/ 183218 w 2155772"/>
                <a:gd name="connsiteY7" fmla="*/ 2279066 h 2460671"/>
                <a:gd name="connsiteX8" fmla="*/ 10347 w 2155772"/>
                <a:gd name="connsiteY8" fmla="*/ 2195338 h 2460671"/>
                <a:gd name="connsiteX9" fmla="*/ 4664 w 2155772"/>
                <a:gd name="connsiteY9" fmla="*/ 2135258 h 2460671"/>
                <a:gd name="connsiteX10" fmla="*/ 0 w 2155772"/>
                <a:gd name="connsiteY10" fmla="*/ 1986845 h 2460671"/>
                <a:gd name="connsiteX11" fmla="*/ 1013374 w 2155772"/>
                <a:gd name="connsiteY11" fmla="*/ 70578 h 246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772" h="2460671">
                  <a:moveTo>
                    <a:pt x="1128922" y="0"/>
                  </a:moveTo>
                  <a:lnTo>
                    <a:pt x="1142399" y="8232"/>
                  </a:lnTo>
                  <a:cubicBezTo>
                    <a:pt x="1753796" y="423525"/>
                    <a:pt x="2155772" y="1126814"/>
                    <a:pt x="2155772" y="1924499"/>
                  </a:cubicBezTo>
                  <a:cubicBezTo>
                    <a:pt x="2155772" y="1974355"/>
                    <a:pt x="2154202" y="2023841"/>
                    <a:pt x="2151109" y="2072912"/>
                  </a:cubicBezTo>
                  <a:lnTo>
                    <a:pt x="2139245" y="2198332"/>
                  </a:lnTo>
                  <a:lnTo>
                    <a:pt x="1972555" y="2279066"/>
                  </a:lnTo>
                  <a:cubicBezTo>
                    <a:pt x="1697569" y="2396006"/>
                    <a:pt x="1395239" y="2460671"/>
                    <a:pt x="1077886" y="2460671"/>
                  </a:cubicBezTo>
                  <a:cubicBezTo>
                    <a:pt x="760534" y="2460671"/>
                    <a:pt x="458203" y="2396006"/>
                    <a:pt x="183218" y="2279066"/>
                  </a:cubicBezTo>
                  <a:lnTo>
                    <a:pt x="10347" y="2195338"/>
                  </a:lnTo>
                  <a:lnTo>
                    <a:pt x="4664" y="2135258"/>
                  </a:lnTo>
                  <a:cubicBezTo>
                    <a:pt x="1571" y="2086187"/>
                    <a:pt x="0" y="2036701"/>
                    <a:pt x="0" y="1986845"/>
                  </a:cubicBezTo>
                  <a:cubicBezTo>
                    <a:pt x="0" y="1189160"/>
                    <a:pt x="401977" y="485871"/>
                    <a:pt x="1013374" y="70578"/>
                  </a:cubicBezTo>
                  <a:close/>
                </a:path>
              </a:pathLst>
            </a:cu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1F9E35A-E69A-47EB-8780-40C6E036F558}"/>
                </a:ext>
              </a:extLst>
            </p:cNvPr>
            <p:cNvSpPr txBox="1"/>
            <p:nvPr/>
          </p:nvSpPr>
          <p:spPr>
            <a:xfrm>
              <a:off x="4971011" y="3591047"/>
              <a:ext cx="2249976" cy="549381"/>
            </a:xfrm>
            <a:prstGeom prst="rect">
              <a:avLst/>
            </a:prstGeom>
            <a:noFill/>
          </p:spPr>
          <p:txBody>
            <a:bodyPr wrap="square" lIns="0" tIns="0" rIns="0" bIns="0" rtlCol="0">
              <a:spAutoFit/>
            </a:bodyPr>
            <a:lstStyle/>
            <a:p>
              <a:pPr algn="ctr" defTabSz="932563">
                <a:defRPr/>
              </a:pPr>
              <a:r>
                <a:rPr lang="en-US" sz="3570">
                  <a:solidFill>
                    <a:srgbClr val="FFFFFF"/>
                  </a:solidFill>
                  <a:latin typeface="Segoe UI"/>
                </a:rPr>
                <a:t>Identity</a:t>
              </a:r>
            </a:p>
          </p:txBody>
        </p:sp>
      </p:grpSp>
      <p:sp>
        <p:nvSpPr>
          <p:cNvPr id="10" name="Rectangle 9">
            <a:extLst>
              <a:ext uri="{FF2B5EF4-FFF2-40B4-BE49-F238E27FC236}">
                <a16:creationId xmlns:a16="http://schemas.microsoft.com/office/drawing/2014/main" id="{4C041D0D-9C67-7748-936A-EEF180E0ACB6}"/>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Tree>
    <p:extLst>
      <p:ext uri="{BB962C8B-B14F-4D97-AF65-F5344CB8AC3E}">
        <p14:creationId xmlns:p14="http://schemas.microsoft.com/office/powerpoint/2010/main" val="111209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B0DCEE2-87A7-48CB-A5A7-C82438FD613A}"/>
              </a:ext>
            </a:extLst>
          </p:cNvPr>
          <p:cNvSpPr/>
          <p:nvPr/>
        </p:nvSpPr>
        <p:spPr bwMode="auto">
          <a:xfrm>
            <a:off x="882" y="3281004"/>
            <a:ext cx="12434711" cy="2343305"/>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25" rIns="0" bIns="54825" numCol="1" rtlCol="0" anchor="ctr" anchorCtr="0" compatLnSpc="1">
            <a:prstTxWarp prst="textNoShape">
              <a:avLst/>
            </a:prstTxWarp>
          </a:bodyPr>
          <a:lstStyle/>
          <a:p>
            <a:pPr algn="ctr" defTabSz="1095906" fontAlgn="base">
              <a:spcBef>
                <a:spcPct val="0"/>
              </a:spcBef>
              <a:spcAft>
                <a:spcPct val="0"/>
              </a:spcAft>
            </a:pPr>
            <a:endParaRPr lang="en-US" sz="2353" kern="0" err="1">
              <a:solidFill>
                <a:srgbClr val="3C3C41"/>
              </a:solidFill>
              <a:latin typeface="Segoe UI Semilight"/>
            </a:endParaRPr>
          </a:p>
        </p:txBody>
      </p:sp>
      <p:sp>
        <p:nvSpPr>
          <p:cNvPr id="2" name="Title 1"/>
          <p:cNvSpPr>
            <a:spLocks noGrp="1"/>
          </p:cNvSpPr>
          <p:nvPr>
            <p:ph type="title"/>
          </p:nvPr>
        </p:nvSpPr>
        <p:spPr/>
        <p:txBody>
          <a:bodyPr/>
          <a:lstStyle/>
          <a:p>
            <a:r>
              <a:rPr lang="en-US"/>
              <a:t>Microsoft Identity Services</a:t>
            </a:r>
          </a:p>
        </p:txBody>
      </p:sp>
      <p:sp>
        <p:nvSpPr>
          <p:cNvPr id="126" name="Rectangle 125">
            <a:extLst>
              <a:ext uri="{FF2B5EF4-FFF2-40B4-BE49-F238E27FC236}">
                <a16:creationId xmlns:a16="http://schemas.microsoft.com/office/drawing/2014/main" id="{F12C88D2-8923-4F11-986E-7127E3D9C4F7}"/>
              </a:ext>
            </a:extLst>
          </p:cNvPr>
          <p:cNvSpPr/>
          <p:nvPr/>
        </p:nvSpPr>
        <p:spPr>
          <a:xfrm>
            <a:off x="600855" y="1117752"/>
            <a:ext cx="6457848" cy="478376"/>
          </a:xfrm>
          <a:prstGeom prst="rect">
            <a:avLst/>
          </a:prstGeom>
        </p:spPr>
        <p:txBody>
          <a:bodyPr wrap="none" lIns="0">
            <a:spAutoFit/>
          </a:bodyPr>
          <a:lstStyle/>
          <a:p>
            <a:r>
              <a:rPr lang="en-US" sz="2448">
                <a:solidFill>
                  <a:schemeClr val="accent1"/>
                </a:solidFill>
              </a:rPr>
              <a:t>Millions of organizations, billions of identities</a:t>
            </a:r>
          </a:p>
        </p:txBody>
      </p:sp>
      <p:grpSp>
        <p:nvGrpSpPr>
          <p:cNvPr id="15" name="Group 14">
            <a:extLst>
              <a:ext uri="{FF2B5EF4-FFF2-40B4-BE49-F238E27FC236}">
                <a16:creationId xmlns:a16="http://schemas.microsoft.com/office/drawing/2014/main" id="{5957A59D-4AEA-4B4B-92EE-FA64CD337737}"/>
              </a:ext>
            </a:extLst>
          </p:cNvPr>
          <p:cNvGrpSpPr/>
          <p:nvPr/>
        </p:nvGrpSpPr>
        <p:grpSpPr>
          <a:xfrm>
            <a:off x="600856" y="2434885"/>
            <a:ext cx="1763085" cy="2323980"/>
            <a:chOff x="588264" y="2097799"/>
            <a:chExt cx="1728672" cy="2278619"/>
          </a:xfrm>
        </p:grpSpPr>
        <p:sp>
          <p:nvSpPr>
            <p:cNvPr id="472" name="TextBox 471">
              <a:extLst>
                <a:ext uri="{FF2B5EF4-FFF2-40B4-BE49-F238E27FC236}">
                  <a16:creationId xmlns:a16="http://schemas.microsoft.com/office/drawing/2014/main" id="{AC161683-5E63-4920-8EA0-C399DF9C6ED7}"/>
                </a:ext>
              </a:extLst>
            </p:cNvPr>
            <p:cNvSpPr txBox="1"/>
            <p:nvPr/>
          </p:nvSpPr>
          <p:spPr>
            <a:xfrm>
              <a:off x="588264" y="4058061"/>
              <a:ext cx="1728672"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588264" y="3181452"/>
              <a:ext cx="1630556"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1.34</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B</a:t>
              </a:r>
            </a:p>
          </p:txBody>
        </p:sp>
        <p:pic>
          <p:nvPicPr>
            <p:cNvPr id="38" name="Picture 37">
              <a:extLst>
                <a:ext uri="{FF2B5EF4-FFF2-40B4-BE49-F238E27FC236}">
                  <a16:creationId xmlns:a16="http://schemas.microsoft.com/office/drawing/2014/main" id="{359DF216-B7DA-4C87-A258-3ECD119011CF}"/>
                </a:ext>
              </a:extLst>
            </p:cNvPr>
            <p:cNvPicPr>
              <a:picLocks noChangeAspect="1"/>
            </p:cNvPicPr>
            <p:nvPr/>
          </p:nvPicPr>
          <p:blipFill>
            <a:blip r:embed="rId3"/>
            <a:stretch>
              <a:fillRect/>
            </a:stretch>
          </p:blipFill>
          <p:spPr>
            <a:xfrm>
              <a:off x="612646" y="2097799"/>
              <a:ext cx="545594" cy="545594"/>
            </a:xfrm>
            <a:prstGeom prst="rect">
              <a:avLst/>
            </a:prstGeom>
          </p:spPr>
        </p:pic>
      </p:grpSp>
      <p:grpSp>
        <p:nvGrpSpPr>
          <p:cNvPr id="19" name="Group 18">
            <a:extLst>
              <a:ext uri="{FF2B5EF4-FFF2-40B4-BE49-F238E27FC236}">
                <a16:creationId xmlns:a16="http://schemas.microsoft.com/office/drawing/2014/main" id="{ECED8A3E-DAFD-40C0-B815-E78DB90B085C}"/>
              </a:ext>
            </a:extLst>
          </p:cNvPr>
          <p:cNvGrpSpPr/>
          <p:nvPr/>
        </p:nvGrpSpPr>
        <p:grpSpPr>
          <a:xfrm>
            <a:off x="10305414" y="2422176"/>
            <a:ext cx="1763085" cy="3028258"/>
            <a:chOff x="10103400" y="2085338"/>
            <a:chExt cx="1728672" cy="2969150"/>
          </a:xfrm>
        </p:grpSpPr>
        <p:sp>
          <p:nvSpPr>
            <p:cNvPr id="154" name="TextBox 153">
              <a:extLst>
                <a:ext uri="{FF2B5EF4-FFF2-40B4-BE49-F238E27FC236}">
                  <a16:creationId xmlns:a16="http://schemas.microsoft.com/office/drawing/2014/main" id="{5D459363-B555-4403-AD07-A10B9261881E}"/>
                </a:ext>
              </a:extLst>
            </p:cNvPr>
            <p:cNvSpPr txBox="1"/>
            <p:nvPr/>
          </p:nvSpPr>
          <p:spPr>
            <a:xfrm>
              <a:off x="10103401" y="4058061"/>
              <a:ext cx="1527767" cy="99642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daily authentications &amp; authorizations</a:t>
              </a:r>
            </a:p>
          </p:txBody>
        </p:sp>
        <p:sp>
          <p:nvSpPr>
            <p:cNvPr id="41" name="TextBox 40">
              <a:extLst>
                <a:ext uri="{FF2B5EF4-FFF2-40B4-BE49-F238E27FC236}">
                  <a16:creationId xmlns:a16="http://schemas.microsoft.com/office/drawing/2014/main" id="{29CF3C90-2612-4212-9EAA-48C92676FB1A}"/>
                </a:ext>
              </a:extLst>
            </p:cNvPr>
            <p:cNvSpPr txBox="1"/>
            <p:nvPr/>
          </p:nvSpPr>
          <p:spPr>
            <a:xfrm>
              <a:off x="10103400" y="3181452"/>
              <a:ext cx="1728672"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45</a:t>
              </a:r>
              <a:r>
                <a:rPr lang="en-US" sz="2448" b="1" kern="0">
                  <a:ln w="3175">
                    <a:noFill/>
                  </a:ln>
                  <a:solidFill>
                    <a:srgbClr val="0078D7"/>
                  </a:solidFill>
                  <a:latin typeface="+mj-lt"/>
                  <a:cs typeface="Segoe UI" panose="020B0502040204020203" pitchFamily="34" charset="0"/>
                </a:rPr>
                <a:t>B</a:t>
              </a:r>
            </a:p>
          </p:txBody>
        </p:sp>
        <p:pic>
          <p:nvPicPr>
            <p:cNvPr id="43" name="Picture 42">
              <a:extLst>
                <a:ext uri="{FF2B5EF4-FFF2-40B4-BE49-F238E27FC236}">
                  <a16:creationId xmlns:a16="http://schemas.microsoft.com/office/drawing/2014/main" id="{988C465C-EDF4-4925-8BC3-B2CA080CE2CB}"/>
                </a:ext>
              </a:extLst>
            </p:cNvPr>
            <p:cNvPicPr>
              <a:picLocks noChangeAspect="1"/>
            </p:cNvPicPr>
            <p:nvPr/>
          </p:nvPicPr>
          <p:blipFill>
            <a:blip r:embed="rId4"/>
            <a:stretch>
              <a:fillRect/>
            </a:stretch>
          </p:blipFill>
          <p:spPr>
            <a:xfrm>
              <a:off x="10103400" y="2085338"/>
              <a:ext cx="570517" cy="570517"/>
            </a:xfrm>
            <a:prstGeom prst="rect">
              <a:avLst/>
            </a:prstGeom>
          </p:spPr>
        </p:pic>
      </p:grpSp>
      <p:grpSp>
        <p:nvGrpSpPr>
          <p:cNvPr id="18" name="Group 17">
            <a:extLst>
              <a:ext uri="{FF2B5EF4-FFF2-40B4-BE49-F238E27FC236}">
                <a16:creationId xmlns:a16="http://schemas.microsoft.com/office/drawing/2014/main" id="{3E11284D-CD57-4530-B5C5-9CE7A13AA7FD}"/>
              </a:ext>
            </a:extLst>
          </p:cNvPr>
          <p:cNvGrpSpPr/>
          <p:nvPr/>
        </p:nvGrpSpPr>
        <p:grpSpPr>
          <a:xfrm>
            <a:off x="7794460" y="2434885"/>
            <a:ext cx="1894051" cy="2323980"/>
            <a:chOff x="7641457" y="2097799"/>
            <a:chExt cx="1857081" cy="2278619"/>
          </a:xfrm>
        </p:grpSpPr>
        <p:sp>
          <p:nvSpPr>
            <p:cNvPr id="561" name="TextBox 560">
              <a:extLst>
                <a:ext uri="{FF2B5EF4-FFF2-40B4-BE49-F238E27FC236}">
                  <a16:creationId xmlns:a16="http://schemas.microsoft.com/office/drawing/2014/main" id="{84338B90-C04F-4705-A770-4D672AA79DCD}"/>
                </a:ext>
              </a:extLst>
            </p:cNvPr>
            <p:cNvSpPr txBox="1"/>
            <p:nvPr/>
          </p:nvSpPr>
          <p:spPr>
            <a:xfrm>
              <a:off x="7678034" y="4058061"/>
              <a:ext cx="1728671"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organizations</a:t>
              </a:r>
            </a:p>
          </p:txBody>
        </p:sp>
        <p:sp>
          <p:nvSpPr>
            <p:cNvPr id="562" name="TextBox 561">
              <a:extLst>
                <a:ext uri="{FF2B5EF4-FFF2-40B4-BE49-F238E27FC236}">
                  <a16:creationId xmlns:a16="http://schemas.microsoft.com/office/drawing/2014/main" id="{A834B9C1-3913-4B8F-B14C-3F92A5C3A6DD}"/>
                </a:ext>
              </a:extLst>
            </p:cNvPr>
            <p:cNvSpPr txBox="1"/>
            <p:nvPr/>
          </p:nvSpPr>
          <p:spPr>
            <a:xfrm>
              <a:off x="7678034" y="3181452"/>
              <a:ext cx="1820504"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22.5</a:t>
              </a:r>
              <a:r>
                <a:rPr lang="en-US" sz="2448" b="1" kern="0">
                  <a:ln w="3175">
                    <a:noFill/>
                  </a:ln>
                  <a:solidFill>
                    <a:srgbClr val="0078D7"/>
                  </a:solidFill>
                  <a:latin typeface="+mj-lt"/>
                  <a:cs typeface="Segoe UI" panose="020B0502040204020203" pitchFamily="34" charset="0"/>
                </a:rPr>
                <a:t>M</a:t>
              </a:r>
            </a:p>
          </p:txBody>
        </p:sp>
        <p:pic>
          <p:nvPicPr>
            <p:cNvPr id="44" name="Picture 43">
              <a:extLst>
                <a:ext uri="{FF2B5EF4-FFF2-40B4-BE49-F238E27FC236}">
                  <a16:creationId xmlns:a16="http://schemas.microsoft.com/office/drawing/2014/main" id="{29BE3C2E-0638-47F0-927A-1FE0D136575B}"/>
                </a:ext>
              </a:extLst>
            </p:cNvPr>
            <p:cNvPicPr>
              <a:picLocks noChangeAspect="1"/>
            </p:cNvPicPr>
            <p:nvPr/>
          </p:nvPicPr>
          <p:blipFill>
            <a:blip r:embed="rId5"/>
            <a:stretch>
              <a:fillRect/>
            </a:stretch>
          </p:blipFill>
          <p:spPr>
            <a:xfrm>
              <a:off x="7641457" y="2097799"/>
              <a:ext cx="545594" cy="545594"/>
            </a:xfrm>
            <a:prstGeom prst="rect">
              <a:avLst/>
            </a:prstGeom>
          </p:spPr>
        </p:pic>
      </p:grpSp>
      <p:grpSp>
        <p:nvGrpSpPr>
          <p:cNvPr id="6" name="Group 5">
            <a:extLst>
              <a:ext uri="{FF2B5EF4-FFF2-40B4-BE49-F238E27FC236}">
                <a16:creationId xmlns:a16="http://schemas.microsoft.com/office/drawing/2014/main" id="{64CB095C-009E-42C6-A8AC-55CAA626BD57}"/>
              </a:ext>
            </a:extLst>
          </p:cNvPr>
          <p:cNvGrpSpPr/>
          <p:nvPr/>
        </p:nvGrpSpPr>
        <p:grpSpPr>
          <a:xfrm>
            <a:off x="5384937" y="2290578"/>
            <a:ext cx="1792621" cy="2929333"/>
            <a:chOff x="5278965" y="2245869"/>
            <a:chExt cx="1757631" cy="2872156"/>
          </a:xfrm>
        </p:grpSpPr>
        <p:pic>
          <p:nvPicPr>
            <p:cNvPr id="34" name="Picture 33">
              <a:extLst>
                <a:ext uri="{FF2B5EF4-FFF2-40B4-BE49-F238E27FC236}">
                  <a16:creationId xmlns:a16="http://schemas.microsoft.com/office/drawing/2014/main" id="{035F7BC7-4265-42DD-A78B-75540322DE0B}"/>
                </a:ext>
              </a:extLst>
            </p:cNvPr>
            <p:cNvPicPr>
              <a:picLocks noChangeAspect="1"/>
            </p:cNvPicPr>
            <p:nvPr/>
          </p:nvPicPr>
          <p:blipFill>
            <a:blip r:embed="rId6"/>
            <a:stretch>
              <a:fillRect/>
            </a:stretch>
          </p:blipFill>
          <p:spPr>
            <a:xfrm>
              <a:off x="5278965" y="2245869"/>
              <a:ext cx="699548" cy="699546"/>
            </a:xfrm>
            <a:prstGeom prst="rect">
              <a:avLst/>
            </a:prstGeom>
          </p:spPr>
        </p:pic>
        <p:sp>
          <p:nvSpPr>
            <p:cNvPr id="156" name="TextBox 155">
              <a:extLst>
                <a:ext uri="{FF2B5EF4-FFF2-40B4-BE49-F238E27FC236}">
                  <a16:creationId xmlns:a16="http://schemas.microsoft.com/office/drawing/2014/main" id="{5ECE2E19-9863-475B-9251-07ED65538B7F}"/>
                </a:ext>
              </a:extLst>
            </p:cNvPr>
            <p:cNvSpPr txBox="1"/>
            <p:nvPr/>
          </p:nvSpPr>
          <p:spPr>
            <a:xfrm>
              <a:off x="5307925" y="4347621"/>
              <a:ext cx="1341177" cy="770404"/>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Azure AD</a:t>
              </a:r>
            </a:p>
            <a:p>
              <a:pPr algn="l"/>
              <a:r>
                <a:rPr lang="en-US" sz="1632">
                  <a:solidFill>
                    <a:schemeClr val="tx1"/>
                  </a:solidFill>
                </a:rPr>
                <a:t>Monthly Active Users</a:t>
              </a:r>
            </a:p>
          </p:txBody>
        </p:sp>
        <p:sp>
          <p:nvSpPr>
            <p:cNvPr id="157" name="TextBox 156">
              <a:extLst>
                <a:ext uri="{FF2B5EF4-FFF2-40B4-BE49-F238E27FC236}">
                  <a16:creationId xmlns:a16="http://schemas.microsoft.com/office/drawing/2014/main" id="{CEC6C2CC-5BA8-49A0-BF19-498AF3D1EDC5}"/>
                </a:ext>
              </a:extLst>
            </p:cNvPr>
            <p:cNvSpPr txBox="1"/>
            <p:nvPr/>
          </p:nvSpPr>
          <p:spPr>
            <a:xfrm>
              <a:off x="5307925" y="3471012"/>
              <a:ext cx="1728671"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246</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M</a:t>
              </a:r>
            </a:p>
          </p:txBody>
        </p:sp>
      </p:grpSp>
      <p:grpSp>
        <p:nvGrpSpPr>
          <p:cNvPr id="3" name="Group 2">
            <a:extLst>
              <a:ext uri="{FF2B5EF4-FFF2-40B4-BE49-F238E27FC236}">
                <a16:creationId xmlns:a16="http://schemas.microsoft.com/office/drawing/2014/main" id="{96CE287E-0A25-41FE-86BB-CCF10BCF3EBE}"/>
              </a:ext>
            </a:extLst>
          </p:cNvPr>
          <p:cNvGrpSpPr/>
          <p:nvPr/>
        </p:nvGrpSpPr>
        <p:grpSpPr>
          <a:xfrm>
            <a:off x="3015893" y="2514139"/>
            <a:ext cx="1781679" cy="2705773"/>
            <a:chOff x="2956161" y="2465066"/>
            <a:chExt cx="1746903" cy="2652959"/>
          </a:xfrm>
        </p:grpSpPr>
        <p:sp>
          <p:nvSpPr>
            <p:cNvPr id="152" name="TextBox 151">
              <a:extLst>
                <a:ext uri="{FF2B5EF4-FFF2-40B4-BE49-F238E27FC236}">
                  <a16:creationId xmlns:a16="http://schemas.microsoft.com/office/drawing/2014/main" id="{17B8A6CF-A96E-4F5E-938A-346B3F550B83}"/>
                </a:ext>
              </a:extLst>
            </p:cNvPr>
            <p:cNvSpPr txBox="1"/>
            <p:nvPr/>
          </p:nvSpPr>
          <p:spPr>
            <a:xfrm>
              <a:off x="2974392" y="4347621"/>
              <a:ext cx="1728672" cy="770404"/>
            </a:xfrm>
            <a:prstGeom prst="rect">
              <a:avLst/>
            </a:prstGeom>
            <a:noFill/>
          </p:spPr>
          <p:txBody>
            <a:bodyPr wrap="square" lIns="0" rIns="93260" rtlCol="0">
              <a:spAutoFit/>
            </a:bodyPr>
            <a:lstStyle/>
            <a:p>
              <a:pPr defTabSz="950882">
                <a:lnSpc>
                  <a:spcPct val="90000"/>
                </a:lnSpc>
                <a:defRPr/>
              </a:pPr>
              <a:r>
                <a:rPr lang="en-US" sz="1632">
                  <a:latin typeface="Segoe UI" panose="020B0502040204020203" pitchFamily="34" charset="0"/>
                  <a:cs typeface="Segoe UI" panose="020B0502040204020203" pitchFamily="34" charset="0"/>
                </a:rPr>
                <a:t>Microsoft Account Monthly Active Users</a:t>
              </a:r>
            </a:p>
          </p:txBody>
        </p:sp>
        <p:sp>
          <p:nvSpPr>
            <p:cNvPr id="153" name="TextBox 152">
              <a:extLst>
                <a:ext uri="{FF2B5EF4-FFF2-40B4-BE49-F238E27FC236}">
                  <a16:creationId xmlns:a16="http://schemas.microsoft.com/office/drawing/2014/main" id="{7C826278-94EB-4AF0-8AF9-75ACEF7EDCB2}"/>
                </a:ext>
              </a:extLst>
            </p:cNvPr>
            <p:cNvSpPr txBox="1"/>
            <p:nvPr/>
          </p:nvSpPr>
          <p:spPr>
            <a:xfrm>
              <a:off x="2974391" y="3471012"/>
              <a:ext cx="1728672" cy="855042"/>
            </a:xfrm>
            <a:prstGeom prst="rect">
              <a:avLst/>
            </a:prstGeom>
            <a:noFill/>
          </p:spPr>
          <p:txBody>
            <a:bodyPr wrap="square" lIns="0" rIns="93260" rtlCol="0">
              <a:spAutoFit/>
            </a:bodyPr>
            <a:lstStyle/>
            <a:p>
              <a:pPr defTabSz="950882">
                <a:lnSpc>
                  <a:spcPct val="90000"/>
                </a:lnSpc>
                <a:defRPr/>
              </a:pPr>
              <a:r>
                <a:rPr lang="en-US" sz="5507" b="1" kern="0">
                  <a:ln w="3175">
                    <a:noFill/>
                  </a:ln>
                  <a:solidFill>
                    <a:srgbClr val="0078D7"/>
                  </a:solidFill>
                  <a:latin typeface="+mj-lt"/>
                  <a:cs typeface="Segoe UI" panose="020B0502040204020203" pitchFamily="34" charset="0"/>
                </a:rPr>
                <a:t>844</a:t>
              </a:r>
              <a:r>
                <a:rPr lang="en-US" sz="2448" b="1" kern="0">
                  <a:ln w="3175">
                    <a:noFill/>
                  </a:ln>
                  <a:solidFill>
                    <a:srgbClr val="0078D7"/>
                  </a:solidFill>
                  <a:latin typeface="+mj-lt"/>
                  <a:cs typeface="Segoe UI" panose="020B0502040204020203" pitchFamily="34" charset="0"/>
                </a:rPr>
                <a:t>M</a:t>
              </a:r>
            </a:p>
          </p:txBody>
        </p:sp>
        <p:grpSp>
          <p:nvGrpSpPr>
            <p:cNvPr id="5" name="Group 4">
              <a:extLst>
                <a:ext uri="{FF2B5EF4-FFF2-40B4-BE49-F238E27FC236}">
                  <a16:creationId xmlns:a16="http://schemas.microsoft.com/office/drawing/2014/main" id="{593BC779-A09E-48BD-A7EA-CC106D790C27}"/>
                </a:ext>
              </a:extLst>
            </p:cNvPr>
            <p:cNvGrpSpPr/>
            <p:nvPr/>
          </p:nvGrpSpPr>
          <p:grpSpPr>
            <a:xfrm>
              <a:off x="2956161" y="2465066"/>
              <a:ext cx="630820" cy="443278"/>
              <a:chOff x="8652190" y="4780075"/>
              <a:chExt cx="260253" cy="182880"/>
            </a:xfrm>
          </p:grpSpPr>
          <p:grpSp>
            <p:nvGrpSpPr>
              <p:cNvPr id="28" name="Group 27">
                <a:extLst>
                  <a:ext uri="{FF2B5EF4-FFF2-40B4-BE49-F238E27FC236}">
                    <a16:creationId xmlns:a16="http://schemas.microsoft.com/office/drawing/2014/main" id="{BD1B988E-EFDE-4A7C-BB5B-0D5F66C1E8FF}"/>
                  </a:ext>
                </a:extLst>
              </p:cNvPr>
              <p:cNvGrpSpPr>
                <a:grpSpLocks noChangeAspect="1"/>
              </p:cNvGrpSpPr>
              <p:nvPr/>
            </p:nvGrpSpPr>
            <p:grpSpPr>
              <a:xfrm>
                <a:off x="8766295" y="4780075"/>
                <a:ext cx="146148" cy="182880"/>
                <a:chOff x="10174288" y="2951163"/>
                <a:chExt cx="296863" cy="371476"/>
              </a:xfrm>
            </p:grpSpPr>
            <p:sp>
              <p:nvSpPr>
                <p:cNvPr id="29" name="Oval 6">
                  <a:extLst>
                    <a:ext uri="{FF2B5EF4-FFF2-40B4-BE49-F238E27FC236}">
                      <a16:creationId xmlns:a16="http://schemas.microsoft.com/office/drawing/2014/main" id="{47D1A499-F6AF-40FF-B7EB-39FCAFBC2C38}"/>
                    </a:ext>
                  </a:extLst>
                </p:cNvPr>
                <p:cNvSpPr>
                  <a:spLocks noChangeArrowheads="1"/>
                </p:cNvSpPr>
                <p:nvPr/>
              </p:nvSpPr>
              <p:spPr bwMode="auto">
                <a:xfrm>
                  <a:off x="10239376" y="2951163"/>
                  <a:ext cx="166688" cy="1682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7">
                  <a:extLst>
                    <a:ext uri="{FF2B5EF4-FFF2-40B4-BE49-F238E27FC236}">
                      <a16:creationId xmlns:a16="http://schemas.microsoft.com/office/drawing/2014/main" id="{8838A2CA-FF4C-4D31-85D9-F5E3705BC3BC}"/>
                    </a:ext>
                  </a:extLst>
                </p:cNvPr>
                <p:cNvSpPr>
                  <a:spLocks/>
                </p:cNvSpPr>
                <p:nvPr/>
              </p:nvSpPr>
              <p:spPr bwMode="auto">
                <a:xfrm>
                  <a:off x="10174288" y="3155951"/>
                  <a:ext cx="296863" cy="166688"/>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1" name="Group 30">
                <a:extLst>
                  <a:ext uri="{FF2B5EF4-FFF2-40B4-BE49-F238E27FC236}">
                    <a16:creationId xmlns:a16="http://schemas.microsoft.com/office/drawing/2014/main" id="{243A53AB-0A1B-4688-AC40-4613122947C5}"/>
                  </a:ext>
                </a:extLst>
              </p:cNvPr>
              <p:cNvGrpSpPr>
                <a:grpSpLocks noChangeAspect="1"/>
              </p:cNvGrpSpPr>
              <p:nvPr/>
            </p:nvGrpSpPr>
            <p:grpSpPr>
              <a:xfrm>
                <a:off x="8652190" y="4780075"/>
                <a:ext cx="146148" cy="182880"/>
                <a:chOff x="10471151" y="2728913"/>
                <a:chExt cx="296863" cy="371476"/>
              </a:xfrm>
            </p:grpSpPr>
            <p:sp>
              <p:nvSpPr>
                <p:cNvPr id="32" name="Oval 5">
                  <a:extLst>
                    <a:ext uri="{FF2B5EF4-FFF2-40B4-BE49-F238E27FC236}">
                      <a16:creationId xmlns:a16="http://schemas.microsoft.com/office/drawing/2014/main" id="{75E80378-7B2C-46F3-AFAC-281131C324C3}"/>
                    </a:ext>
                  </a:extLst>
                </p:cNvPr>
                <p:cNvSpPr>
                  <a:spLocks noChangeArrowheads="1"/>
                </p:cNvSpPr>
                <p:nvPr/>
              </p:nvSpPr>
              <p:spPr bwMode="auto">
                <a:xfrm>
                  <a:off x="10536238" y="2728913"/>
                  <a:ext cx="166688" cy="1666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8">
                  <a:extLst>
                    <a:ext uri="{FF2B5EF4-FFF2-40B4-BE49-F238E27FC236}">
                      <a16:creationId xmlns:a16="http://schemas.microsoft.com/office/drawing/2014/main" id="{49E8EBA1-300C-414C-BB3F-5C2F0AD59D7C}"/>
                    </a:ext>
                  </a:extLst>
                </p:cNvPr>
                <p:cNvSpPr>
                  <a:spLocks/>
                </p:cNvSpPr>
                <p:nvPr/>
              </p:nvSpPr>
              <p:spPr bwMode="auto">
                <a:xfrm>
                  <a:off x="10471151" y="2933701"/>
                  <a:ext cx="296863" cy="166688"/>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sp>
        <p:nvSpPr>
          <p:cNvPr id="35" name="Rectangle 34">
            <a:extLst>
              <a:ext uri="{FF2B5EF4-FFF2-40B4-BE49-F238E27FC236}">
                <a16:creationId xmlns:a16="http://schemas.microsoft.com/office/drawing/2014/main" id="{DE3A29F7-FD7C-4A3E-86E6-0F0CA7901DE5}"/>
              </a:ext>
            </a:extLst>
          </p:cNvPr>
          <p:cNvSpPr/>
          <p:nvPr/>
        </p:nvSpPr>
        <p:spPr>
          <a:xfrm>
            <a:off x="11136708" y="6600367"/>
            <a:ext cx="1246132" cy="318286"/>
          </a:xfrm>
          <a:prstGeom prst="rect">
            <a:avLst/>
          </a:prstGeom>
        </p:spPr>
        <p:txBody>
          <a:bodyPr wrap="none">
            <a:spAutoFit/>
          </a:bodyPr>
          <a:lstStyle/>
          <a:p>
            <a:r>
              <a:rPr lang="en-US" sz="1428"/>
              <a:t>Sep 14, 2019</a:t>
            </a:r>
          </a:p>
        </p:txBody>
      </p:sp>
    </p:spTree>
    <p:extLst>
      <p:ext uri="{BB962C8B-B14F-4D97-AF65-F5344CB8AC3E}">
        <p14:creationId xmlns:p14="http://schemas.microsoft.com/office/powerpoint/2010/main" val="35297389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1+#ppt_w/2"/>
                                          </p:val>
                                        </p:tav>
                                        <p:tav tm="100000">
                                          <p:val>
                                            <p:strVal val="#ppt_x"/>
                                          </p:val>
                                        </p:tav>
                                      </p:tavLst>
                                    </p:anim>
                                    <p:anim calcmode="lin" valueType="num">
                                      <p:cBhvr additive="base">
                                        <p:cTn id="20" dur="75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1+#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87775" y="1457193"/>
            <a:ext cx="2417443" cy="5237799"/>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60566" y="3754327"/>
            <a:ext cx="1225075" cy="12806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9130773" y="2178602"/>
            <a:ext cx="1688012" cy="1967600"/>
            <a:chOff x="8951687" y="2136078"/>
            <a:chExt cx="1655064" cy="1929195"/>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9740"/>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762868" y="1457193"/>
            <a:ext cx="2417443" cy="5237799"/>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52490" y="2187325"/>
            <a:ext cx="1688012" cy="1688012"/>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215915"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891007"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err="1">
                <a:solidFill>
                  <a:srgbClr val="505050"/>
                </a:solidFill>
                <a:ea typeface="Segoe UI" pitchFamily="34" charset="0"/>
                <a:cs typeface="Segoe UI" pitchFamily="34" charset="0"/>
              </a:rPr>
              <a:t>Fabrikam</a:t>
            </a:r>
            <a:endParaRPr lang="en-US" sz="2040" spc="-30">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511396" y="2634926"/>
            <a:ext cx="1855108" cy="1090534"/>
            <a:chOff x="3441994" y="2445082"/>
            <a:chExt cx="1818898" cy="1069248"/>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9130773" y="2178601"/>
            <a:ext cx="1688012" cy="1688012"/>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140502" y="3399928"/>
            <a:ext cx="5955525" cy="16711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91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Active Directory B2C</a:t>
            </a:r>
          </a:p>
        </p:txBody>
      </p:sp>
      <p:grpSp>
        <p:nvGrpSpPr>
          <p:cNvPr id="7" name="Group 6">
            <a:extLst>
              <a:ext uri="{FF2B5EF4-FFF2-40B4-BE49-F238E27FC236}">
                <a16:creationId xmlns:a16="http://schemas.microsoft.com/office/drawing/2014/main" id="{9032DBFE-CB5E-4839-B01B-5168D864B545}"/>
              </a:ext>
            </a:extLst>
          </p:cNvPr>
          <p:cNvGrpSpPr/>
          <p:nvPr/>
        </p:nvGrpSpPr>
        <p:grpSpPr>
          <a:xfrm>
            <a:off x="3912577" y="4949251"/>
            <a:ext cx="8181506" cy="1486210"/>
            <a:chOff x="4337681" y="3394990"/>
            <a:chExt cx="8182670" cy="1486420"/>
          </a:xfrm>
        </p:grpSpPr>
        <p:sp>
          <p:nvSpPr>
            <p:cNvPr id="60" name="Rectangle 59">
              <a:extLst>
                <a:ext uri="{FF2B5EF4-FFF2-40B4-BE49-F238E27FC236}">
                  <a16:creationId xmlns:a16="http://schemas.microsoft.com/office/drawing/2014/main" id="{F389771A-2E8C-4886-AE13-0A951384418B}"/>
                </a:ext>
              </a:extLst>
            </p:cNvPr>
            <p:cNvSpPr/>
            <p:nvPr/>
          </p:nvSpPr>
          <p:spPr>
            <a:xfrm>
              <a:off x="4737202" y="3394990"/>
              <a:ext cx="7783149"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737202" y="3950961"/>
              <a:ext cx="6716902" cy="3535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Capture login, preference, and conversion data for customers</a:t>
              </a:r>
            </a:p>
          </p:txBody>
        </p:sp>
        <p:sp>
          <p:nvSpPr>
            <p:cNvPr id="69" name="Rectangle 68">
              <a:extLst>
                <a:ext uri="{FF2B5EF4-FFF2-40B4-BE49-F238E27FC236}">
                  <a16:creationId xmlns:a16="http://schemas.microsoft.com/office/drawing/2014/main" id="{F7F69A80-1749-4ED5-BA5E-A436C0068F7D}"/>
                </a:ext>
              </a:extLst>
            </p:cNvPr>
            <p:cNvSpPr/>
            <p:nvPr/>
          </p:nvSpPr>
          <p:spPr>
            <a:xfrm>
              <a:off x="4737203" y="4506932"/>
              <a:ext cx="6678237"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cs typeface="Segoe UI" pitchFamily="34" charset="0"/>
                </a:rPr>
                <a:t>Provide branded (white-label) registration and login experiences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337681" y="3415292"/>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337681" y="4515650"/>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337681" y="3965471"/>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grpSp>
      <p:grpSp>
        <p:nvGrpSpPr>
          <p:cNvPr id="311" name="Group 310">
            <a:extLst>
              <a:ext uri="{FF2B5EF4-FFF2-40B4-BE49-F238E27FC236}">
                <a16:creationId xmlns:a16="http://schemas.microsoft.com/office/drawing/2014/main" id="{DB686DBC-ABC0-4E21-98BC-BC6D356992A6}"/>
              </a:ext>
            </a:extLst>
          </p:cNvPr>
          <p:cNvGrpSpPr/>
          <p:nvPr/>
        </p:nvGrpSpPr>
        <p:grpSpPr>
          <a:xfrm>
            <a:off x="5223935" y="1957240"/>
            <a:ext cx="2779395" cy="1534019"/>
            <a:chOff x="4733428" y="2676962"/>
            <a:chExt cx="2725144" cy="1504077"/>
          </a:xfrm>
        </p:grpSpPr>
        <p:sp>
          <p:nvSpPr>
            <p:cNvPr id="312" name="Freeform: Shape 311">
              <a:extLst>
                <a:ext uri="{FF2B5EF4-FFF2-40B4-BE49-F238E27FC236}">
                  <a16:creationId xmlns:a16="http://schemas.microsoft.com/office/drawing/2014/main" id="{7621F8E1-A0B0-4586-9D8F-F3BE784EAFA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40" kern="0" spc="0">
                  <a:solidFill>
                    <a:srgbClr val="002050"/>
                  </a:solidFill>
                  <a:latin typeface="Segoe UI Semilight"/>
                  <a:cs typeface="Segoe UI Semilight" panose="020B0402040204020203" pitchFamily="34" charset="0"/>
                </a:rPr>
                <a:t>Microsoft Azure </a:t>
              </a:r>
              <a:br>
                <a:rPr lang="en-US" sz="2040" kern="0" spc="0">
                  <a:solidFill>
                    <a:srgbClr val="002050"/>
                  </a:solidFill>
                  <a:latin typeface="Segoe UI Semilight"/>
                  <a:cs typeface="Segoe UI Semilight" panose="020B0402040204020203" pitchFamily="34" charset="0"/>
                </a:rPr>
              </a:br>
              <a:r>
                <a:rPr lang="en-US" sz="2040" kern="0" spc="0">
                  <a:solidFill>
                    <a:srgbClr val="002050"/>
                  </a:solidFill>
                  <a:latin typeface="Segoe UI Semilight"/>
                  <a:cs typeface="Segoe UI Semilight" panose="020B0402040204020203" pitchFamily="34" charset="0"/>
                </a:rPr>
                <a:t>Active Directory</a:t>
              </a:r>
            </a:p>
          </p:txBody>
        </p:sp>
      </p:grpSp>
      <p:sp>
        <p:nvSpPr>
          <p:cNvPr id="370" name="Rectangle 369">
            <a:extLst>
              <a:ext uri="{FF2B5EF4-FFF2-40B4-BE49-F238E27FC236}">
                <a16:creationId xmlns:a16="http://schemas.microsoft.com/office/drawing/2014/main" id="{E6A55119-24D3-42A3-A35C-A6054A416DD3}"/>
              </a:ext>
            </a:extLst>
          </p:cNvPr>
          <p:cNvSpPr/>
          <p:nvPr/>
        </p:nvSpPr>
        <p:spPr bwMode="auto">
          <a:xfrm>
            <a:off x="2313656" y="1516692"/>
            <a:ext cx="457135"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nvGrpSpPr>
          <p:cNvPr id="22" name="Group 21">
            <a:extLst>
              <a:ext uri="{FF2B5EF4-FFF2-40B4-BE49-F238E27FC236}">
                <a16:creationId xmlns:a16="http://schemas.microsoft.com/office/drawing/2014/main" id="{48FA9664-8560-43C5-8F67-671AE18E2995}"/>
              </a:ext>
            </a:extLst>
          </p:cNvPr>
          <p:cNvGrpSpPr/>
          <p:nvPr/>
        </p:nvGrpSpPr>
        <p:grpSpPr>
          <a:xfrm>
            <a:off x="2313656" y="1516693"/>
            <a:ext cx="457135" cy="954992"/>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F3E3ED2C-6F6D-4957-9267-3ED60291AC20}"/>
              </a:ext>
            </a:extLst>
          </p:cNvPr>
          <p:cNvGrpSpPr/>
          <p:nvPr/>
        </p:nvGrpSpPr>
        <p:grpSpPr>
          <a:xfrm>
            <a:off x="1236653" y="1516693"/>
            <a:ext cx="462991" cy="954992"/>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A7CB9C9F-4E92-4CA0-A46C-B43334917464}"/>
              </a:ext>
            </a:extLst>
          </p:cNvPr>
          <p:cNvGrpSpPr/>
          <p:nvPr/>
        </p:nvGrpSpPr>
        <p:grpSpPr>
          <a:xfrm>
            <a:off x="1774442" y="1516693"/>
            <a:ext cx="467720" cy="954992"/>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a:extLst>
              <a:ext uri="{FF2B5EF4-FFF2-40B4-BE49-F238E27FC236}">
                <a16:creationId xmlns:a16="http://schemas.microsoft.com/office/drawing/2014/main" id="{8FEDA944-2DD7-42CA-85CC-B81749B1DA6F}"/>
              </a:ext>
            </a:extLst>
          </p:cNvPr>
          <p:cNvGrpSpPr/>
          <p:nvPr/>
        </p:nvGrpSpPr>
        <p:grpSpPr>
          <a:xfrm>
            <a:off x="622666" y="1516693"/>
            <a:ext cx="1048307" cy="1323953"/>
            <a:chOff x="609648" y="1487089"/>
            <a:chExt cx="1027845" cy="1298111"/>
          </a:xfrm>
        </p:grpSpPr>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1027845"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Social IDs</a:t>
              </a:r>
            </a:p>
          </p:txBody>
        </p:sp>
      </p:grpSp>
      <p:grpSp>
        <p:nvGrpSpPr>
          <p:cNvPr id="382" name="Group 381">
            <a:extLst>
              <a:ext uri="{FF2B5EF4-FFF2-40B4-BE49-F238E27FC236}">
                <a16:creationId xmlns:a16="http://schemas.microsoft.com/office/drawing/2014/main" id="{85F27B67-C449-45DF-9753-DA6FED5C92CC}"/>
              </a:ext>
            </a:extLst>
          </p:cNvPr>
          <p:cNvGrpSpPr/>
          <p:nvPr/>
        </p:nvGrpSpPr>
        <p:grpSpPr>
          <a:xfrm>
            <a:off x="710783" y="3044978"/>
            <a:ext cx="582550" cy="957240"/>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85704" y="3044977"/>
            <a:ext cx="582550" cy="957240"/>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D5FDC71-3312-45F6-A626-F98BE8618D16}"/>
              </a:ext>
            </a:extLst>
          </p:cNvPr>
          <p:cNvGrpSpPr/>
          <p:nvPr/>
        </p:nvGrpSpPr>
        <p:grpSpPr>
          <a:xfrm>
            <a:off x="2047469" y="3044977"/>
            <a:ext cx="2252738" cy="1026236"/>
            <a:chOff x="2006640" y="2985543"/>
            <a:chExt cx="2208767" cy="1006205"/>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535275"/>
            </a:xfrm>
            <a:prstGeom prst="rect">
              <a:avLst/>
            </a:prstGeom>
          </p:spPr>
          <p:txBody>
            <a:bodyPr wrap="squar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Business &amp;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Government IDs</a:t>
              </a: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482185"/>
                <a:ext cx="466850" cy="98894"/>
              </a:xfrm>
              <a:prstGeom prst="rect">
                <a:avLst/>
              </a:prstGeom>
              <a:noFill/>
            </p:spPr>
            <p:txBody>
              <a:bodyPr wrap="square" lIns="0" tIns="0" rIns="0" bIns="0" rtlCol="0">
                <a:spAutoFit/>
              </a:bodyPr>
              <a:lstStyle/>
              <a:p>
                <a:pPr algn="ctr" defTabSz="932563">
                  <a:lnSpc>
                    <a:spcPct val="90000"/>
                  </a:lnSpc>
                  <a:spcAft>
                    <a:spcPts val="600"/>
                  </a:spcAft>
                </a:pPr>
                <a:r>
                  <a:rPr lang="en-US" sz="700">
                    <a:solidFill>
                      <a:srgbClr val="FFFFFF"/>
                    </a:solidFill>
                    <a:latin typeface="Georgia" panose="02040502050405020303" pitchFamily="18" charset="0"/>
                  </a:rPr>
                  <a:t>contoso</a:t>
                </a:r>
              </a:p>
            </p:txBody>
          </p:sp>
        </p:grpSp>
      </p:grpSp>
      <p:grpSp>
        <p:nvGrpSpPr>
          <p:cNvPr id="14" name="Group 13">
            <a:extLst>
              <a:ext uri="{FF2B5EF4-FFF2-40B4-BE49-F238E27FC236}">
                <a16:creationId xmlns:a16="http://schemas.microsoft.com/office/drawing/2014/main" id="{556D0AAD-C95F-4349-B1A8-3DC78891750A}"/>
              </a:ext>
            </a:extLst>
          </p:cNvPr>
          <p:cNvGrpSpPr/>
          <p:nvPr/>
        </p:nvGrpSpPr>
        <p:grpSpPr>
          <a:xfrm>
            <a:off x="2848343" y="2206120"/>
            <a:ext cx="1478908" cy="1099183"/>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32293" fontAlgn="base">
                <a:lnSpc>
                  <a:spcPct val="90000"/>
                </a:lnSpc>
                <a:spcBef>
                  <a:spcPts val="600"/>
                </a:spcBef>
                <a:spcAft>
                  <a:spcPct val="0"/>
                </a:spcAft>
              </a:pPr>
              <a:r>
                <a:rPr lang="en-US" sz="1599">
                  <a:solidFill>
                    <a:srgbClr val="353535"/>
                  </a:solidFill>
                  <a:latin typeface="Segoe UI Semilight"/>
                  <a:cs typeface="Segoe UI" pitchFamily="34" charset="0"/>
                </a:rPr>
                <a:t>Any SAML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provider</a:t>
              </a:r>
            </a:p>
          </p:txBody>
        </p:sp>
        <p:pic>
          <p:nvPicPr>
            <p:cNvPr id="324" name="Picture 323">
              <a:extLst>
                <a:ext uri="{FF2B5EF4-FFF2-40B4-BE49-F238E27FC236}">
                  <a16:creationId xmlns:a16="http://schemas.microsoft.com/office/drawing/2014/main" id="{AEE72C23-1B20-4E8A-91B2-5A429E3EBF2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Lst>
          </p:cNvPr>
          <p:cNvSpPr/>
          <p:nvPr/>
        </p:nvSpPr>
        <p:spPr bwMode="auto">
          <a:xfrm>
            <a:off x="467184" y="1233512"/>
            <a:ext cx="4075575"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8" name="Rectangle 7">
            <a:extLst>
              <a:ext uri="{FF2B5EF4-FFF2-40B4-BE49-F238E27FC236}">
                <a16:creationId xmlns:a16="http://schemas.microsoft.com/office/drawing/2014/main" id="{33BEB387-2B12-4E61-B056-FF7A86DC6759}"/>
              </a:ext>
            </a:extLst>
          </p:cNvPr>
          <p:cNvSpPr/>
          <p:nvPr/>
        </p:nvSpPr>
        <p:spPr bwMode="auto">
          <a:xfrm>
            <a:off x="1599884" y="4130295"/>
            <a:ext cx="1810172"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79791" y="4093755"/>
            <a:ext cx="325035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Customers</a:t>
            </a:r>
          </a:p>
        </p:txBody>
      </p:sp>
      <p:sp>
        <p:nvSpPr>
          <p:cNvPr id="327" name="Rectangle: Rounded Corners 326">
            <a:extLst>
              <a:ext uri="{FF2B5EF4-FFF2-40B4-BE49-F238E27FC236}">
                <a16:creationId xmlns:a16="http://schemas.microsoft.com/office/drawing/2014/main" id="{CE94AC3A-7148-4759-B816-EC56D6809720}"/>
              </a:ext>
            </a:extLst>
          </p:cNvPr>
          <p:cNvSpPr/>
          <p:nvPr/>
        </p:nvSpPr>
        <p:spPr bwMode="auto">
          <a:xfrm>
            <a:off x="8269077" y="1249572"/>
            <a:ext cx="3693299"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328" name="Rectangle 327">
            <a:extLst>
              <a:ext uri="{FF2B5EF4-FFF2-40B4-BE49-F238E27FC236}">
                <a16:creationId xmlns:a16="http://schemas.microsoft.com/office/drawing/2014/main" id="{053DF340-E3A9-4375-B6D1-9CDF41B32111}"/>
              </a:ext>
            </a:extLst>
          </p:cNvPr>
          <p:cNvSpPr/>
          <p:nvPr/>
        </p:nvSpPr>
        <p:spPr bwMode="auto">
          <a:xfrm>
            <a:off x="9409560" y="4146356"/>
            <a:ext cx="1412333"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269077" y="4109815"/>
            <a:ext cx="369329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Business</a:t>
            </a:r>
          </a:p>
        </p:txBody>
      </p:sp>
      <p:sp>
        <p:nvSpPr>
          <p:cNvPr id="331" name="Freeform: Shape 330">
            <a:extLst>
              <a:ext uri="{FF2B5EF4-FFF2-40B4-BE49-F238E27FC236}">
                <a16:creationId xmlns:a16="http://schemas.microsoft.com/office/drawing/2014/main" id="{BF7616C2-0922-4259-AB6B-9491D93226DE}"/>
              </a:ext>
            </a:extLst>
          </p:cNvPr>
          <p:cNvSpPr/>
          <p:nvPr/>
        </p:nvSpPr>
        <p:spPr bwMode="auto">
          <a:xfrm rot="13500000">
            <a:off x="9425855" y="2107366"/>
            <a:ext cx="1286641" cy="1155170"/>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nvGrpSpPr>
          <p:cNvPr id="23" name="Group 22">
            <a:extLst>
              <a:ext uri="{FF2B5EF4-FFF2-40B4-BE49-F238E27FC236}">
                <a16:creationId xmlns:a16="http://schemas.microsoft.com/office/drawing/2014/main" id="{F8C122CF-304A-42C6-9150-A393D6049E4A}"/>
              </a:ext>
            </a:extLst>
          </p:cNvPr>
          <p:cNvGrpSpPr/>
          <p:nvPr/>
        </p:nvGrpSpPr>
        <p:grpSpPr>
          <a:xfrm>
            <a:off x="8656658" y="2644352"/>
            <a:ext cx="1494537" cy="1160592"/>
            <a:chOff x="8486826" y="2592737"/>
            <a:chExt cx="1465365" cy="113793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631904"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Apps</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grpSp>
      </p:grpSp>
      <p:grpSp>
        <p:nvGrpSpPr>
          <p:cNvPr id="24" name="Group 23">
            <a:extLst>
              <a:ext uri="{FF2B5EF4-FFF2-40B4-BE49-F238E27FC236}">
                <a16:creationId xmlns:a16="http://schemas.microsoft.com/office/drawing/2014/main" id="{3A4ADCA0-7419-49B6-8259-19F898CD1D5A}"/>
              </a:ext>
            </a:extLst>
          </p:cNvPr>
          <p:cNvGrpSpPr/>
          <p:nvPr/>
        </p:nvGrpSpPr>
        <p:grpSpPr>
          <a:xfrm>
            <a:off x="10022693" y="1804983"/>
            <a:ext cx="1568165" cy="1282956"/>
            <a:chOff x="9826198" y="1769752"/>
            <a:chExt cx="1537556" cy="125791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961097"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Analytics</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2466A6D4-4B4A-4F41-BEC3-74B23D7F5CAC}"/>
              </a:ext>
            </a:extLst>
          </p:cNvPr>
          <p:cNvGrpSpPr/>
          <p:nvPr/>
        </p:nvGrpSpPr>
        <p:grpSpPr>
          <a:xfrm>
            <a:off x="4544238" y="2916966"/>
            <a:ext cx="4146448" cy="261190"/>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37" name="Straight Connector 336">
                <a:extLst>
                  <a:ext uri="{FF2B5EF4-FFF2-40B4-BE49-F238E27FC236}">
                    <a16:creationId xmlns:a16="http://schemas.microsoft.com/office/drawing/2014/main" id="{F6A9A3F3-52E9-4CFB-B8D6-A7609604901D}"/>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40" name="Straight Connector 339">
                <a:extLst>
                  <a:ext uri="{FF2B5EF4-FFF2-40B4-BE49-F238E27FC236}">
                    <a16:creationId xmlns:a16="http://schemas.microsoft.com/office/drawing/2014/main" id="{DAB9AB2B-D2BF-4BCE-AD74-6E81EB4454B9}"/>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a:extLst>
              <a:ext uri="{FF2B5EF4-FFF2-40B4-BE49-F238E27FC236}">
                <a16:creationId xmlns:a16="http://schemas.microsoft.com/office/drawing/2014/main" id="{0CF2499D-AAB1-47FB-978B-1899C70CDB00}"/>
              </a:ext>
            </a:extLst>
          </p:cNvPr>
          <p:cNvSpPr>
            <a:spLocks noChangeAspect="1" noEditPoints="1"/>
          </p:cNvSpPr>
          <p:nvPr/>
        </p:nvSpPr>
        <p:spPr bwMode="auto">
          <a:xfrm>
            <a:off x="1278376" y="4927870"/>
            <a:ext cx="2358647" cy="235864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POI_ECAF">
            <a:extLst>
              <a:ext uri="{FF2B5EF4-FFF2-40B4-BE49-F238E27FC236}">
                <a16:creationId xmlns:a16="http://schemas.microsoft.com/office/drawing/2014/main" id="{A7B82682-4823-455F-84A3-AF6A74459E48}"/>
              </a:ext>
            </a:extLst>
          </p:cNvPr>
          <p:cNvSpPr>
            <a:spLocks noChangeAspect="1" noEditPoints="1"/>
          </p:cNvSpPr>
          <p:nvPr/>
        </p:nvSpPr>
        <p:spPr bwMode="auto">
          <a:xfrm>
            <a:off x="2353289" y="459724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07" name="POI_ECAF">
            <a:extLst>
              <a:ext uri="{FF2B5EF4-FFF2-40B4-BE49-F238E27FC236}">
                <a16:creationId xmlns:a16="http://schemas.microsoft.com/office/drawing/2014/main" id="{513E44DE-5CC8-4748-B5A5-0671E50F98EF}"/>
              </a:ext>
            </a:extLst>
          </p:cNvPr>
          <p:cNvSpPr>
            <a:spLocks noChangeAspect="1" noEditPoints="1"/>
          </p:cNvSpPr>
          <p:nvPr/>
        </p:nvSpPr>
        <p:spPr bwMode="auto">
          <a:xfrm>
            <a:off x="1611756" y="5344890"/>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5" name="POI_ECAF">
            <a:extLst>
              <a:ext uri="{FF2B5EF4-FFF2-40B4-BE49-F238E27FC236}">
                <a16:creationId xmlns:a16="http://schemas.microsoft.com/office/drawing/2014/main" id="{54FF2129-65A2-4EC2-A686-8B9D583DCC14}"/>
              </a:ext>
            </a:extLst>
          </p:cNvPr>
          <p:cNvSpPr>
            <a:spLocks noChangeAspect="1" noEditPoints="1"/>
          </p:cNvSpPr>
          <p:nvPr/>
        </p:nvSpPr>
        <p:spPr bwMode="auto">
          <a:xfrm>
            <a:off x="2767264" y="609672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6" name="POI_ECAF">
            <a:extLst>
              <a:ext uri="{FF2B5EF4-FFF2-40B4-BE49-F238E27FC236}">
                <a16:creationId xmlns:a16="http://schemas.microsoft.com/office/drawing/2014/main" id="{24CE6B5D-5160-4D35-A229-7A550E34FAB0}"/>
              </a:ext>
            </a:extLst>
          </p:cNvPr>
          <p:cNvSpPr>
            <a:spLocks noChangeAspect="1" noEditPoints="1"/>
          </p:cNvSpPr>
          <p:nvPr/>
        </p:nvSpPr>
        <p:spPr bwMode="auto">
          <a:xfrm>
            <a:off x="3106965" y="6111132"/>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7" name="POI_ECAF">
            <a:extLst>
              <a:ext uri="{FF2B5EF4-FFF2-40B4-BE49-F238E27FC236}">
                <a16:creationId xmlns:a16="http://schemas.microsoft.com/office/drawing/2014/main" id="{E980D662-DEF1-4518-B7BA-C41DA63003AC}"/>
              </a:ext>
            </a:extLst>
          </p:cNvPr>
          <p:cNvSpPr>
            <a:spLocks noChangeAspect="1" noEditPoints="1"/>
          </p:cNvSpPr>
          <p:nvPr/>
        </p:nvSpPr>
        <p:spPr bwMode="auto">
          <a:xfrm>
            <a:off x="1488279" y="5980361"/>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8" name="POI_ECAF">
            <a:extLst>
              <a:ext uri="{FF2B5EF4-FFF2-40B4-BE49-F238E27FC236}">
                <a16:creationId xmlns:a16="http://schemas.microsoft.com/office/drawing/2014/main" id="{49587C61-C03D-468D-A688-D9654C55FED9}"/>
              </a:ext>
            </a:extLst>
          </p:cNvPr>
          <p:cNvSpPr>
            <a:spLocks noChangeAspect="1" noEditPoints="1"/>
          </p:cNvSpPr>
          <p:nvPr/>
        </p:nvSpPr>
        <p:spPr bwMode="auto">
          <a:xfrm>
            <a:off x="2515704" y="5844603"/>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9" name="POI_ECAF">
            <a:extLst>
              <a:ext uri="{FF2B5EF4-FFF2-40B4-BE49-F238E27FC236}">
                <a16:creationId xmlns:a16="http://schemas.microsoft.com/office/drawing/2014/main" id="{F8B0A81B-1FF3-4084-A4A7-12FD2243E059}"/>
              </a:ext>
            </a:extLst>
          </p:cNvPr>
          <p:cNvSpPr>
            <a:spLocks noChangeAspect="1" noEditPoints="1"/>
          </p:cNvSpPr>
          <p:nvPr/>
        </p:nvSpPr>
        <p:spPr bwMode="auto">
          <a:xfrm>
            <a:off x="2190730" y="5246949"/>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20" name="POI_ECAF">
            <a:extLst>
              <a:ext uri="{FF2B5EF4-FFF2-40B4-BE49-F238E27FC236}">
                <a16:creationId xmlns:a16="http://schemas.microsoft.com/office/drawing/2014/main" id="{5998977A-6027-4C02-9EC8-2DED706E71BF}"/>
              </a:ext>
            </a:extLst>
          </p:cNvPr>
          <p:cNvSpPr>
            <a:spLocks noChangeAspect="1" noEditPoints="1"/>
          </p:cNvSpPr>
          <p:nvPr/>
        </p:nvSpPr>
        <p:spPr bwMode="auto">
          <a:xfrm>
            <a:off x="3106965" y="4857835"/>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44274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par>
                          <p:cTn id="97" fill="hold">
                            <p:stCondLst>
                              <p:cond delay="5580"/>
                            </p:stCondLst>
                            <p:childTnLst>
                              <p:par>
                                <p:cTn id="98" presetID="2" presetClass="entr" presetSubtype="4" decel="100000"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p:txBody>
          <a:bodyPr/>
          <a:lstStyle/>
          <a:p>
            <a:r>
              <a:rPr lang="en-US" dirty="0"/>
              <a:t>Gateway to your data in the Microsoft cloud</a:t>
            </a:r>
          </a:p>
        </p:txBody>
      </p:sp>
      <p:grpSp>
        <p:nvGrpSpPr>
          <p:cNvPr id="63" name="Group 62">
            <a:extLst>
              <a:ext uri="{FF2B5EF4-FFF2-40B4-BE49-F238E27FC236}">
                <a16:creationId xmlns:a16="http://schemas.microsoft.com/office/drawing/2014/main" id="{80BE252D-BD24-4AE9-B251-07DB843B93FD}"/>
              </a:ext>
            </a:extLst>
          </p:cNvPr>
          <p:cNvGrpSpPr/>
          <p:nvPr/>
        </p:nvGrpSpPr>
        <p:grpSpPr>
          <a:xfrm>
            <a:off x="8086544" y="5298277"/>
            <a:ext cx="1186443" cy="1303712"/>
            <a:chOff x="7927839" y="5194861"/>
            <a:chExt cx="1163285" cy="1278265"/>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Deep insights</a:t>
              </a:r>
            </a:p>
          </p:txBody>
        </p:sp>
        <p:sp>
          <p:nvSpPr>
            <p:cNvPr id="15" name="Chart_E999" descr="Line chart, growth, gain&#10;">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6112325" y="5336394"/>
            <a:ext cx="1065935" cy="1265595"/>
            <a:chOff x="5992155" y="5232234"/>
            <a:chExt cx="1045129" cy="1240892"/>
          </a:xfrm>
        </p:grpSpPr>
        <p:sp>
          <p:nvSpPr>
            <p:cNvPr id="12" name="TextBox 11">
              <a:extLst>
                <a:ext uri="{FF2B5EF4-FFF2-40B4-BE49-F238E27FC236}">
                  <a16:creationId xmlns:a16="http://schemas.microsoft.com/office/drawing/2014/main" id="{68A9E39F-D112-4E0F-98CF-A528AF69C235}"/>
                </a:ext>
              </a:extLst>
            </p:cNvPr>
            <p:cNvSpPr txBox="1"/>
            <p:nvPr/>
          </p:nvSpPr>
          <p:spPr>
            <a:xfrm>
              <a:off x="5992155" y="5970809"/>
              <a:ext cx="1045129"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Rich content</a:t>
              </a:r>
            </a:p>
          </p:txBody>
        </p:sp>
        <p:sp>
          <p:nvSpPr>
            <p:cNvPr id="16" name="cloud_2" descr="Intelligent cloud&#10;">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934946" y="5275309"/>
            <a:ext cx="1623614" cy="1326680"/>
            <a:chOff x="9740163" y="5172341"/>
            <a:chExt cx="1591923" cy="1300785"/>
          </a:xfrm>
        </p:grpSpPr>
        <p:sp>
          <p:nvSpPr>
            <p:cNvPr id="17" name="Stopwatch_E916" descr="Stopwatch, timer&#10;">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Real-time updates</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756211" y="5257022"/>
            <a:ext cx="1579156" cy="1344967"/>
            <a:chOff x="3682029" y="5154411"/>
            <a:chExt cx="1548333" cy="1318715"/>
          </a:xfrm>
        </p:grpSpPr>
        <p:sp>
          <p:nvSpPr>
            <p:cNvPr id="14" name="people_3" descr="More personal computing&#10;">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p:spPr>
          <p:txBody>
            <a:bodyPr vert="horz" wrap="square" lIns="89629" tIns="44815" rIns="89629" bIns="44815" numCol="1" anchor="t" anchorCtr="0" compatLnSpc="1">
              <a:prstTxWarp prst="textNoShape">
                <a:avLst/>
              </a:prstTxWarp>
            </a:bodyPr>
            <a:lstStyle/>
            <a:p>
              <a:pPr algn="ctr" defTabSz="914191">
                <a:defRPr/>
              </a:pPr>
              <a:endParaRPr lang="en-US" sz="1764">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Microsoft identity</a:t>
              </a: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4061135" y="1482018"/>
            <a:ext cx="969308" cy="1738463"/>
            <a:chOff x="3981002" y="1453091"/>
            <a:chExt cx="950388" cy="1704530"/>
          </a:xfrm>
        </p:grpSpPr>
        <p:sp>
          <p:nvSpPr>
            <p:cNvPr id="5" name="Browser_2" title="Icon of a browser window with a home symbol inside">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3981002" y="2173446"/>
              <a:ext cx="950388"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Web Apps</a:t>
              </a:r>
            </a:p>
          </p:txBody>
        </p:sp>
        <p:cxnSp>
          <p:nvCxnSpPr>
            <p:cNvPr id="23" name="Straight Arrow Connector 135">
              <a:extLst>
                <a:ext uri="{FF2B5EF4-FFF2-40B4-BE49-F238E27FC236}">
                  <a16:creationId xmlns:a16="http://schemas.microsoft.com/office/drawing/2014/main" id="{4102E9EF-1551-42F4-89BB-CBF98989DACA}"/>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853162" y="1558193"/>
            <a:ext cx="1519228" cy="1662288"/>
            <a:chOff x="5738051" y="1527779"/>
            <a:chExt cx="1489574" cy="1629842"/>
          </a:xfrm>
        </p:grpSpPr>
        <p:sp>
          <p:nvSpPr>
            <p:cNvPr id="4" name="HoloLens_EC94" title="Icon of Microsoft HoloLens">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738051" y="2173446"/>
              <a:ext cx="1489574"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Device &amp; Native</a:t>
              </a:r>
            </a:p>
            <a:p>
              <a:pPr algn="ctr" defTabSz="932563">
                <a:defRPr/>
              </a:pPr>
              <a:r>
                <a:rPr lang="en-US" sz="1632">
                  <a:gradFill>
                    <a:gsLst>
                      <a:gs pos="2917">
                        <a:srgbClr val="1A1A1A"/>
                      </a:gs>
                      <a:gs pos="30000">
                        <a:srgbClr val="1A1A1A"/>
                      </a:gs>
                    </a:gsLst>
                    <a:lin ang="5400000" scaled="0"/>
                  </a:gradFill>
                  <a:latin typeface="Segoe UI"/>
                </a:rPr>
                <a:t>Apps</a:t>
              </a:r>
            </a:p>
          </p:txBody>
        </p:sp>
        <p:cxnSp>
          <p:nvCxnSpPr>
            <p:cNvPr id="25" name="Straight Arrow Connector 135">
              <a:extLst>
                <a:ext uri="{FF2B5EF4-FFF2-40B4-BE49-F238E27FC236}">
                  <a16:creationId xmlns:a16="http://schemas.microsoft.com/office/drawing/2014/main" id="{E395E6A0-AC12-4BAA-B88C-9C90EEE4D732}"/>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425830" y="1393429"/>
            <a:ext cx="526221" cy="1827052"/>
            <a:chOff x="8260503" y="1366231"/>
            <a:chExt cx="515950" cy="1791390"/>
          </a:xfrm>
        </p:grpSpPr>
        <p:sp>
          <p:nvSpPr>
            <p:cNvPr id="3" name="Robot_E99A" title="Icon of a robot">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317300" y="2173446"/>
              <a:ext cx="402353"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Bots</a:t>
              </a:r>
            </a:p>
          </p:txBody>
        </p:sp>
        <p:cxnSp>
          <p:nvCxnSpPr>
            <p:cNvPr id="26" name="Straight Arrow Connector 135">
              <a:extLst>
                <a:ext uri="{FF2B5EF4-FFF2-40B4-BE49-F238E27FC236}">
                  <a16:creationId xmlns:a16="http://schemas.microsoft.com/office/drawing/2014/main" id="{4B26ACA0-39D9-47C4-9CF0-CA9F32E907C6}"/>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10203039" y="1505867"/>
            <a:ext cx="1121028" cy="1714614"/>
            <a:chOff x="10003023" y="1476474"/>
            <a:chExt cx="1099147" cy="1681147"/>
          </a:xfrm>
        </p:grpSpPr>
        <p:sp>
          <p:nvSpPr>
            <p:cNvPr id="6" name="DevUpdate_ECC5" title="Icon of a clock with an arrow around it pointing clockwise">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10003023" y="2173446"/>
              <a:ext cx="1099147"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Background</a:t>
              </a:r>
            </a:p>
            <a:p>
              <a:pPr algn="ctr" defTabSz="932563">
                <a:defRPr/>
              </a:pPr>
              <a:r>
                <a:rPr lang="en-US" sz="1632">
                  <a:gradFill>
                    <a:gsLst>
                      <a:gs pos="2917">
                        <a:srgbClr val="1A1A1A"/>
                      </a:gs>
                      <a:gs pos="30000">
                        <a:srgbClr val="1A1A1A"/>
                      </a:gs>
                    </a:gsLst>
                    <a:lin ang="5400000" scaled="0"/>
                  </a:gradFill>
                  <a:latin typeface="Segoe UI"/>
                </a:rPr>
                <a:t>processes</a:t>
              </a:r>
            </a:p>
          </p:txBody>
        </p:sp>
        <p:cxnSp>
          <p:nvCxnSpPr>
            <p:cNvPr id="27" name="Straight Arrow Connector 135">
              <a:extLst>
                <a:ext uri="{FF2B5EF4-FFF2-40B4-BE49-F238E27FC236}">
                  <a16:creationId xmlns:a16="http://schemas.microsoft.com/office/drawing/2014/main" id="{2F90BB5E-C933-4A1B-9D49-791966411FE2}"/>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60038" y="1999782"/>
            <a:ext cx="1263266" cy="414353"/>
          </a:xfrm>
          <a:prstGeom prst="rect">
            <a:avLst/>
          </a:prstGeom>
        </p:spPr>
        <p:txBody>
          <a:bodyPr wrap="non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a:t>
            </a:r>
            <a:r>
              <a:rPr lang="en-US" sz="2040">
                <a:solidFill>
                  <a:srgbClr val="E3008C"/>
                </a:solidFill>
                <a:latin typeface="Segoe UI Semibold" panose="020B0702040204020203" pitchFamily="34" charset="0"/>
                <a:cs typeface="Segoe UI Semibold" panose="020B0702040204020203" pitchFamily="34" charset="0"/>
              </a:rPr>
              <a:t> </a:t>
            </a:r>
            <a:r>
              <a:rPr lang="en-US" sz="2040">
                <a:solidFill>
                  <a:srgbClr val="1A1A1A"/>
                </a:solidFill>
                <a:latin typeface="Segoe UI Semibold" panose="020B0702040204020203" pitchFamily="34" charset="0"/>
                <a:cs typeface="Segoe UI Semibold" panose="020B0702040204020203" pitchFamily="34" charset="0"/>
              </a:rPr>
              <a:t>app</a:t>
            </a:r>
          </a:p>
        </p:txBody>
      </p:sp>
      <p:sp>
        <p:nvSpPr>
          <p:cNvPr id="33" name="Rectangle 32">
            <a:extLst>
              <a:ext uri="{FF2B5EF4-FFF2-40B4-BE49-F238E27FC236}">
                <a16:creationId xmlns:a16="http://schemas.microsoft.com/office/drawing/2014/main" id="{557BFD44-0721-4A4E-A1C4-EB3091D186E6}"/>
              </a:ext>
            </a:extLst>
          </p:cNvPr>
          <p:cNvSpPr/>
          <p:nvPr/>
        </p:nvSpPr>
        <p:spPr>
          <a:xfrm>
            <a:off x="535244" y="3422504"/>
            <a:ext cx="1226578" cy="414353"/>
          </a:xfrm>
          <a:prstGeom prst="rect">
            <a:avLst/>
          </a:prstGeom>
        </p:spPr>
        <p:txBody>
          <a:bodyPr wrap="none">
            <a:spAutoFit/>
          </a:bodyPr>
          <a:lstStyle/>
          <a:p>
            <a:pPr defTabSz="932563">
              <a:defRPr/>
            </a:pPr>
            <a:r>
              <a:rPr lang="en-US" sz="2040">
                <a:solidFill>
                  <a:srgbClr val="1A1A1A"/>
                </a:solidFill>
                <a:latin typeface="Segoe UI Semibold" panose="020B0702040204020203" pitchFamily="34" charset="0"/>
                <a:cs typeface="Segoe UI Semibold" panose="020B0702040204020203" pitchFamily="34" charset="0"/>
              </a:rPr>
              <a:t>Gateway</a:t>
            </a:r>
          </a:p>
        </p:txBody>
      </p:sp>
      <p:sp>
        <p:nvSpPr>
          <p:cNvPr id="34" name="Rectangle 33">
            <a:extLst>
              <a:ext uri="{FF2B5EF4-FFF2-40B4-BE49-F238E27FC236}">
                <a16:creationId xmlns:a16="http://schemas.microsoft.com/office/drawing/2014/main" id="{24AFE7C5-6D85-46DC-B629-E6E8736DBD5D}"/>
              </a:ext>
            </a:extLst>
          </p:cNvPr>
          <p:cNvSpPr/>
          <p:nvPr/>
        </p:nvSpPr>
        <p:spPr>
          <a:xfrm>
            <a:off x="535244" y="4843752"/>
            <a:ext cx="1948702" cy="1054716"/>
          </a:xfrm>
          <a:prstGeom prst="rect">
            <a:avLst/>
          </a:prstGeom>
        </p:spPr>
        <p:txBody>
          <a:bodyPr wrap="squar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 or your customer’s </a:t>
            </a:r>
            <a:r>
              <a:rPr lang="en-US" sz="2040">
                <a:solidFill>
                  <a:srgbClr val="1A1A1A"/>
                </a:solidFill>
                <a:latin typeface="Segoe UI Semibold" panose="020B0702040204020203" pitchFamily="34" charset="0"/>
                <a:cs typeface="Segoe UI Semibold" panose="020B0702040204020203" pitchFamily="34" charset="0"/>
              </a:rPr>
              <a:t>data</a:t>
            </a:r>
          </a:p>
        </p:txBody>
      </p:sp>
      <p:sp>
        <p:nvSpPr>
          <p:cNvPr id="47" name="Rectangle 46">
            <a:extLst>
              <a:ext uri="{FF2B5EF4-FFF2-40B4-BE49-F238E27FC236}">
                <a16:creationId xmlns:a16="http://schemas.microsoft.com/office/drawing/2014/main" id="{F68BBB87-5AC2-4CEA-87CC-12B4E1A41211}"/>
              </a:ext>
            </a:extLst>
          </p:cNvPr>
          <p:cNvSpPr/>
          <p:nvPr/>
        </p:nvSpPr>
        <p:spPr>
          <a:xfrm>
            <a:off x="3875336" y="4308552"/>
            <a:ext cx="1336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ea typeface="Segoe UI" pitchFamily="34" charset="0"/>
                <a:cs typeface="Segoe UI" pitchFamily="34" charset="0"/>
              </a:rPr>
              <a:t>Office 365</a:t>
            </a:r>
          </a:p>
        </p:txBody>
      </p:sp>
      <p:sp>
        <p:nvSpPr>
          <p:cNvPr id="48" name="Rectangle 47">
            <a:extLst>
              <a:ext uri="{FF2B5EF4-FFF2-40B4-BE49-F238E27FC236}">
                <a16:creationId xmlns:a16="http://schemas.microsoft.com/office/drawing/2014/main" id="{BE33D879-237D-4622-84E5-484A60E488F8}"/>
              </a:ext>
            </a:extLst>
          </p:cNvPr>
          <p:cNvSpPr/>
          <p:nvPr/>
        </p:nvSpPr>
        <p:spPr>
          <a:xfrm>
            <a:off x="5829409" y="4308552"/>
            <a:ext cx="1542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Windows 10</a:t>
            </a:r>
          </a:p>
        </p:txBody>
      </p:sp>
      <p:sp>
        <p:nvSpPr>
          <p:cNvPr id="49" name="Rectangle 48">
            <a:extLst>
              <a:ext uri="{FF2B5EF4-FFF2-40B4-BE49-F238E27FC236}">
                <a16:creationId xmlns:a16="http://schemas.microsoft.com/office/drawing/2014/main" id="{FE9F9575-F7E4-4176-915A-5EFA57683AC1}"/>
              </a:ext>
            </a:extLst>
          </p:cNvPr>
          <p:cNvSpPr/>
          <p:nvPr/>
        </p:nvSpPr>
        <p:spPr>
          <a:xfrm>
            <a:off x="8023808" y="4308552"/>
            <a:ext cx="3691049"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Enterprise Mobility + Security</a:t>
            </a: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601922" y="1432726"/>
            <a:ext cx="433397" cy="1630374"/>
            <a:chOff x="2155371" y="1453091"/>
            <a:chExt cx="662953" cy="966576"/>
          </a:xfrm>
        </p:grpSpPr>
        <p:sp>
          <p:nvSpPr>
            <p:cNvPr id="28" name="Left Bracket 27">
              <a:extLst>
                <a:ext uri="{FF2B5EF4-FFF2-40B4-BE49-F238E27FC236}">
                  <a16:creationId xmlns:a16="http://schemas.microsoft.com/office/drawing/2014/main" id="{5EB217E6-2C5C-4D0C-9C32-ADC69B4792E4}"/>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31" name="Straight Connector 30">
              <a:extLst>
                <a:ext uri="{FF2B5EF4-FFF2-40B4-BE49-F238E27FC236}">
                  <a16:creationId xmlns:a16="http://schemas.microsoft.com/office/drawing/2014/main" id="{8393E949-BA14-4ACC-81F7-0F8D6CAC19A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601922" y="3241150"/>
            <a:ext cx="433397" cy="1122387"/>
            <a:chOff x="2155371" y="1453091"/>
            <a:chExt cx="662953" cy="966576"/>
          </a:xfrm>
        </p:grpSpPr>
        <p:sp>
          <p:nvSpPr>
            <p:cNvPr id="55" name="Left Bracket 54">
              <a:extLst>
                <a:ext uri="{FF2B5EF4-FFF2-40B4-BE49-F238E27FC236}">
                  <a16:creationId xmlns:a16="http://schemas.microsoft.com/office/drawing/2014/main" id="{F47BBB95-FC5F-4788-BF2D-1E0C5758CEAB}"/>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6" name="Straight Connector 55">
              <a:extLst>
                <a:ext uri="{FF2B5EF4-FFF2-40B4-BE49-F238E27FC236}">
                  <a16:creationId xmlns:a16="http://schemas.microsoft.com/office/drawing/2014/main" id="{7A08034C-1275-4987-8958-FF3C9D5F340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76355" y="4539303"/>
            <a:ext cx="438324" cy="2097237"/>
            <a:chOff x="2155371" y="1453091"/>
            <a:chExt cx="662953" cy="966576"/>
          </a:xfrm>
        </p:grpSpPr>
        <p:sp>
          <p:nvSpPr>
            <p:cNvPr id="58" name="Left Bracket 57">
              <a:extLst>
                <a:ext uri="{FF2B5EF4-FFF2-40B4-BE49-F238E27FC236}">
                  <a16:creationId xmlns:a16="http://schemas.microsoft.com/office/drawing/2014/main" id="{90FCAA36-3A75-47A0-837A-8104C648867D}"/>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9" name="Straight Connector 58">
              <a:extLst>
                <a:ext uri="{FF2B5EF4-FFF2-40B4-BE49-F238E27FC236}">
                  <a16:creationId xmlns:a16="http://schemas.microsoft.com/office/drawing/2014/main" id="{63A70DA0-2FB6-4852-807E-593916ED239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411146" y="3241152"/>
            <a:ext cx="8423435" cy="944945"/>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Lst>
              </p:cNvPr>
              <p:cNvPicPr>
                <a:picLocks noChangeAspect="1"/>
              </p:cNvPicPr>
              <p:nvPr/>
            </p:nvPicPr>
            <p:blipFill rotWithShape="1">
              <a:blip r:embed="rId3">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Lst>
              </p:cNvPr>
              <p:cNvPicPr>
                <a:picLocks noChangeAspect="1"/>
              </p:cNvPicPr>
              <p:nvPr/>
            </p:nvPicPr>
            <p:blipFill rotWithShape="1">
              <a:blip r:embed="rId3">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Lst>
              </p:cNvPr>
              <p:cNvPicPr>
                <a:picLocks noChangeAspect="1"/>
              </p:cNvPicPr>
              <p:nvPr/>
            </p:nvPicPr>
            <p:blipFill rotWithShape="1">
              <a:blip r:embed="rId3">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Lst>
              </p:cNvPr>
              <p:cNvPicPr>
                <a:picLocks noChangeAspect="1"/>
              </p:cNvPicPr>
              <p:nvPr/>
            </p:nvPicPr>
            <p:blipFill rotWithShape="1">
              <a:blip r:embed="rId3">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a:solidFill>
                    <a:prstClr val="white"/>
                  </a:solidFill>
                  <a:latin typeface="Calibri" panose="020F0502020204030204"/>
                </a:rPr>
                <a:t>1</a:t>
              </a: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9196" tIns="93247" rIns="149196" bIns="9324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914053">
                <a:defRPr/>
              </a:pPr>
              <a:r>
                <a:rPr lang="en-US" sz="2448" kern="0" spc="-51">
                  <a:solidFill>
                    <a:srgbClr val="1A1A1A"/>
                  </a:solidFill>
                  <a:latin typeface="Segoe UI Semibold" panose="020B0702040204020203" pitchFamily="34" charset="0"/>
                  <a:cs typeface="Segoe UI Semibold" panose="020B0702040204020203" pitchFamily="34" charset="0"/>
                </a:rPr>
                <a:t>Microsoft </a:t>
              </a:r>
              <a:r>
                <a:rPr lang="en-US" sz="2448" kern="0" spc="-51">
                  <a:ln>
                    <a:noFill/>
                  </a:ln>
                  <a:solidFill>
                    <a:srgbClr val="1A1A1A"/>
                  </a:solidFill>
                  <a:latin typeface="Segoe UI Semibold" panose="020B0702040204020203" pitchFamily="34" charset="0"/>
                  <a:cs typeface="Segoe UI Semibold" panose="020B0702040204020203" pitchFamily="34" charset="0"/>
                </a:rPr>
                <a:t>Graph</a:t>
              </a:r>
              <a:endParaRPr lang="en-US" sz="2448" spc="-150">
                <a:solidFill>
                  <a:srgbClr val="1A1A1A"/>
                </a:solidFill>
              </a:endParaRPr>
            </a:p>
          </p:txBody>
        </p:sp>
      </p:grpSp>
      <p:cxnSp>
        <p:nvCxnSpPr>
          <p:cNvPr id="21" name="Straight Connector 20">
            <a:extLst>
              <a:ext uri="{FF2B5EF4-FFF2-40B4-BE49-F238E27FC236}">
                <a16:creationId xmlns:a16="http://schemas.microsoft.com/office/drawing/2014/main" id="{30FF8580-DB36-4972-9C59-196FF58D96FB}"/>
              </a:ext>
            </a:extLst>
          </p:cNvPr>
          <p:cNvCxnSpPr/>
          <p:nvPr/>
        </p:nvCxnSpPr>
        <p:spPr>
          <a:xfrm>
            <a:off x="3411146" y="4864344"/>
            <a:ext cx="842343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6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42"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Horizontal)">
                                      <p:cBhvr>
                                        <p:cTn id="10" dur="250"/>
                                        <p:tgtEl>
                                          <p:spTgt spid="36"/>
                                        </p:tgtEl>
                                      </p:cBhvr>
                                    </p:animEffec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51"/>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51"/>
                                        </p:tgtEl>
                                      </p:cBhvr>
                                      <p:by x="0" y="0"/>
                                    </p:animScale>
                                  </p:childTnLst>
                                </p:cTn>
                              </p:par>
                              <p:par>
                                <p:cTn id="16" presetID="42" presetClass="path" presetSubtype="0" decel="100000" fill="hold" nodeType="withEffect">
                                  <p:stCondLst>
                                    <p:cond delay="500"/>
                                  </p:stCondLst>
                                  <p:childTnLst>
                                    <p:animMotion origin="layout" path="M -4.79167E-6 -1.11111E-6 L -4.79167E-6 -0.16528 " pathEditMode="relative" rAng="0" ptsTypes="AA">
                                      <p:cBhvr>
                                        <p:cTn id="17" dur="500" spd="-100000" fill="hold"/>
                                        <p:tgtEl>
                                          <p:spTgt spid="51"/>
                                        </p:tgtEl>
                                        <p:attrNameLst>
                                          <p:attrName>ppt_x</p:attrName>
                                          <p:attrName>ppt_y</p:attrName>
                                        </p:attrNameLst>
                                      </p:cBhvr>
                                      <p:rCtr x="0" y="-8264"/>
                                    </p:animMotion>
                                  </p:childTnLst>
                                </p:cTn>
                              </p:par>
                              <p:par>
                                <p:cTn id="18" presetID="1" presetClass="entr" presetSubtype="0" fill="hold" nodeType="withEffect">
                                  <p:stCondLst>
                                    <p:cond delay="750"/>
                                  </p:stCondLst>
                                  <p:childTnLst>
                                    <p:set>
                                      <p:cBhvr>
                                        <p:cTn id="19" dur="1" fill="hold">
                                          <p:stCondLst>
                                            <p:cond delay="0"/>
                                          </p:stCondLst>
                                        </p:cTn>
                                        <p:tgtEl>
                                          <p:spTgt spid="52"/>
                                        </p:tgtEl>
                                        <p:attrNameLst>
                                          <p:attrName>style.visibility</p:attrName>
                                        </p:attrNameLst>
                                      </p:cBhvr>
                                      <p:to>
                                        <p:strVal val="visible"/>
                                      </p:to>
                                    </p:set>
                                  </p:childTnLst>
                                </p:cTn>
                              </p:par>
                              <p:par>
                                <p:cTn id="20" presetID="6" presetClass="emph" presetSubtype="0" accel="100000" autoRev="1" fill="hold" nodeType="withEffect">
                                  <p:stCondLst>
                                    <p:cond delay="250"/>
                                  </p:stCondLst>
                                  <p:childTnLst>
                                    <p:animScale>
                                      <p:cBhvr>
                                        <p:cTn id="21" dur="500" fill="hold"/>
                                        <p:tgtEl>
                                          <p:spTgt spid="52"/>
                                        </p:tgtEl>
                                      </p:cBhvr>
                                      <p:by x="0" y="0"/>
                                    </p:animScale>
                                  </p:childTnLst>
                                </p:cTn>
                              </p:par>
                              <p:par>
                                <p:cTn id="22" presetID="42" presetClass="path" presetSubtype="0" decel="100000" fill="hold" nodeType="withEffect">
                                  <p:stCondLst>
                                    <p:cond delay="750"/>
                                  </p:stCondLst>
                                  <p:childTnLst>
                                    <p:animMotion origin="layout" path="M -4.79167E-6 -1.11111E-6 L -4.79167E-6 -0.16528 " pathEditMode="relative" rAng="0" ptsTypes="AA">
                                      <p:cBhvr>
                                        <p:cTn id="23" dur="500" spd="-100000" fill="hold"/>
                                        <p:tgtEl>
                                          <p:spTgt spid="52"/>
                                        </p:tgtEl>
                                        <p:attrNameLst>
                                          <p:attrName>ppt_x</p:attrName>
                                          <p:attrName>ppt_y</p:attrName>
                                        </p:attrNameLst>
                                      </p:cBhvr>
                                      <p:rCtr x="0" y="-8264"/>
                                    </p:animMotion>
                                  </p:childTnLst>
                                </p:cTn>
                              </p:par>
                              <p:par>
                                <p:cTn id="24" presetID="1" presetClass="entr" presetSubtype="0" fill="hold" nodeType="withEffect">
                                  <p:stCondLst>
                                    <p:cond delay="1000"/>
                                  </p:stCondLst>
                                  <p:childTnLst>
                                    <p:set>
                                      <p:cBhvr>
                                        <p:cTn id="25" dur="1" fill="hold">
                                          <p:stCondLst>
                                            <p:cond delay="0"/>
                                          </p:stCondLst>
                                        </p:cTn>
                                        <p:tgtEl>
                                          <p:spTgt spid="53"/>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500" fill="hold"/>
                                        <p:tgtEl>
                                          <p:spTgt spid="53"/>
                                        </p:tgtEl>
                                      </p:cBhvr>
                                      <p:by x="0" y="0"/>
                                    </p:animScale>
                                  </p:childTnLst>
                                </p:cTn>
                              </p:par>
                              <p:par>
                                <p:cTn id="28" presetID="42" presetClass="path" presetSubtype="0" decel="100000" fill="hold" nodeType="withEffect">
                                  <p:stCondLst>
                                    <p:cond delay="1000"/>
                                  </p:stCondLst>
                                  <p:childTnLst>
                                    <p:animMotion origin="layout" path="M -4.79167E-6 -1.11111E-6 L -4.79167E-6 -0.16528 " pathEditMode="relative" rAng="0" ptsTypes="AA">
                                      <p:cBhvr>
                                        <p:cTn id="29" dur="500" spd="-100000" fill="hold"/>
                                        <p:tgtEl>
                                          <p:spTgt spid="53"/>
                                        </p:tgtEl>
                                        <p:attrNameLst>
                                          <p:attrName>ppt_x</p:attrName>
                                          <p:attrName>ppt_y</p:attrName>
                                        </p:attrNameLst>
                                      </p:cBhvr>
                                      <p:rCtr x="0" y="-8264"/>
                                    </p:animMotion>
                                  </p:childTnLst>
                                </p:cTn>
                              </p:par>
                              <p:par>
                                <p:cTn id="30" presetID="1" presetClass="entr" presetSubtype="0" fill="hold" nodeType="withEffect">
                                  <p:stCondLst>
                                    <p:cond delay="1250"/>
                                  </p:stCondLst>
                                  <p:childTnLst>
                                    <p:set>
                                      <p:cBhvr>
                                        <p:cTn id="31" dur="1" fill="hold">
                                          <p:stCondLst>
                                            <p:cond delay="0"/>
                                          </p:stCondLst>
                                        </p:cTn>
                                        <p:tgtEl>
                                          <p:spTgt spid="54"/>
                                        </p:tgtEl>
                                        <p:attrNameLst>
                                          <p:attrName>style.visibility</p:attrName>
                                        </p:attrNameLst>
                                      </p:cBhvr>
                                      <p:to>
                                        <p:strVal val="visible"/>
                                      </p:to>
                                    </p:set>
                                  </p:childTnLst>
                                </p:cTn>
                              </p:par>
                              <p:par>
                                <p:cTn id="32" presetID="6" presetClass="emph" presetSubtype="0" accel="100000" autoRev="1" fill="hold" nodeType="withEffect">
                                  <p:stCondLst>
                                    <p:cond delay="750"/>
                                  </p:stCondLst>
                                  <p:childTnLst>
                                    <p:animScale>
                                      <p:cBhvr>
                                        <p:cTn id="33" dur="500" fill="hold"/>
                                        <p:tgtEl>
                                          <p:spTgt spid="54"/>
                                        </p:tgtEl>
                                      </p:cBhvr>
                                      <p:by x="0" y="0"/>
                                    </p:animScale>
                                  </p:childTnLst>
                                </p:cTn>
                              </p:par>
                              <p:par>
                                <p:cTn id="34" presetID="42" presetClass="path" presetSubtype="0" decel="100000" fill="hold" nodeType="withEffect">
                                  <p:stCondLst>
                                    <p:cond delay="1250"/>
                                  </p:stCondLst>
                                  <p:childTnLst>
                                    <p:animMotion origin="layout" path="M -4.79167E-6 -1.11111E-6 L -4.79167E-6 -0.16528 " pathEditMode="relative" rAng="0" ptsTypes="AA">
                                      <p:cBhvr>
                                        <p:cTn id="35" dur="500" spd="-100000" fill="hold"/>
                                        <p:tgtEl>
                                          <p:spTgt spid="54"/>
                                        </p:tgtEl>
                                        <p:attrNameLst>
                                          <p:attrName>ppt_x</p:attrName>
                                          <p:attrName>ppt_y</p:attrName>
                                        </p:attrNameLst>
                                      </p:cBhvr>
                                      <p:rCtr x="0" y="-8264"/>
                                    </p:animMotion>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6" presetClass="entr" presetSubtype="42" fill="hold" nodeType="withEffect">
                                  <p:stCondLst>
                                    <p:cond delay="250"/>
                                  </p:stCondLst>
                                  <p:childTnLst>
                                    <p:set>
                                      <p:cBhvr>
                                        <p:cTn id="41" dur="1" fill="hold">
                                          <p:stCondLst>
                                            <p:cond delay="0"/>
                                          </p:stCondLst>
                                        </p:cTn>
                                        <p:tgtEl>
                                          <p:spTgt spid="50"/>
                                        </p:tgtEl>
                                        <p:attrNameLst>
                                          <p:attrName>style.visibility</p:attrName>
                                        </p:attrNameLst>
                                      </p:cBhvr>
                                      <p:to>
                                        <p:strVal val="visible"/>
                                      </p:to>
                                    </p:set>
                                    <p:animEffect transition="in" filter="barn(outHorizontal)">
                                      <p:cBhvr>
                                        <p:cTn id="42" dur="250"/>
                                        <p:tgtEl>
                                          <p:spTgt spid="50"/>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6" presetClass="entr" presetSubtype="42" fill="hold" nodeType="withEffect">
                                  <p:stCondLst>
                                    <p:cond delay="250"/>
                                  </p:stCondLst>
                                  <p:childTnLst>
                                    <p:set>
                                      <p:cBhvr>
                                        <p:cTn id="48" dur="1" fill="hold">
                                          <p:stCondLst>
                                            <p:cond delay="0"/>
                                          </p:stCondLst>
                                        </p:cTn>
                                        <p:tgtEl>
                                          <p:spTgt spid="57"/>
                                        </p:tgtEl>
                                        <p:attrNameLst>
                                          <p:attrName>style.visibility</p:attrName>
                                        </p:attrNameLst>
                                      </p:cBhvr>
                                      <p:to>
                                        <p:strVal val="visible"/>
                                      </p:to>
                                    </p:set>
                                    <p:animEffect transition="in" filter="barn(outHorizontal)">
                                      <p:cBhvr>
                                        <p:cTn id="49" dur="250"/>
                                        <p:tgtEl>
                                          <p:spTgt spid="57"/>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22" presetClass="entr" presetSubtype="8" fill="hold" nodeType="withEffect">
                                  <p:stCondLst>
                                    <p:cond delay="25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par>
                          <p:cTn id="62" fill="hold">
                            <p:stCondLst>
                              <p:cond delay="3750"/>
                            </p:stCondLst>
                            <p:childTnLst>
                              <p:par>
                                <p:cTn id="63" presetID="1" presetClass="entr" presetSubtype="0" fill="hold" nodeType="afterEffect">
                                  <p:stCondLst>
                                    <p:cond delay="500"/>
                                  </p:stCondLst>
                                  <p:childTnLst>
                                    <p:set>
                                      <p:cBhvr>
                                        <p:cTn id="64" dur="1" fill="hold">
                                          <p:stCondLst>
                                            <p:cond delay="0"/>
                                          </p:stCondLst>
                                        </p:cTn>
                                        <p:tgtEl>
                                          <p:spTgt spid="61"/>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61"/>
                                        </p:tgtEl>
                                      </p:cBhvr>
                                      <p:by x="0" y="0"/>
                                    </p:animScale>
                                  </p:childTnLst>
                                </p:cTn>
                              </p:par>
                              <p:par>
                                <p:cTn id="67" presetID="42" presetClass="path" presetSubtype="0" decel="100000" fill="hold" nodeType="withEffect">
                                  <p:stCondLst>
                                    <p:cond delay="500"/>
                                  </p:stCondLst>
                                  <p:childTnLst>
                                    <p:animMotion origin="layout" path="M -4.79167E-6 -1.11111E-6 L -4.79167E-6 -0.16528 " pathEditMode="relative" rAng="0" ptsTypes="AA">
                                      <p:cBhvr>
                                        <p:cTn id="68" dur="500" spd="-100000" fill="hold"/>
                                        <p:tgtEl>
                                          <p:spTgt spid="61"/>
                                        </p:tgtEl>
                                        <p:attrNameLst>
                                          <p:attrName>ppt_x</p:attrName>
                                          <p:attrName>ppt_y</p:attrName>
                                        </p:attrNameLst>
                                      </p:cBhvr>
                                      <p:rCtr x="0" y="-8264"/>
                                    </p:animMotion>
                                  </p:childTnLst>
                                </p:cTn>
                              </p:par>
                              <p:par>
                                <p:cTn id="69" presetID="1" presetClass="entr" presetSubtype="0" fill="hold" nodeType="withEffect">
                                  <p:stCondLst>
                                    <p:cond delay="750"/>
                                  </p:stCondLst>
                                  <p:childTnLst>
                                    <p:set>
                                      <p:cBhvr>
                                        <p:cTn id="70" dur="1" fill="hold">
                                          <p:stCondLst>
                                            <p:cond delay="0"/>
                                          </p:stCondLst>
                                        </p:cTn>
                                        <p:tgtEl>
                                          <p:spTgt spid="62"/>
                                        </p:tgtEl>
                                        <p:attrNameLst>
                                          <p:attrName>style.visibility</p:attrName>
                                        </p:attrNameLst>
                                      </p:cBhvr>
                                      <p:to>
                                        <p:strVal val="visible"/>
                                      </p:to>
                                    </p:set>
                                  </p:childTnLst>
                                </p:cTn>
                              </p:par>
                              <p:par>
                                <p:cTn id="71" presetID="6" presetClass="emph" presetSubtype="0" accel="100000" autoRev="1" fill="hold" nodeType="withEffect">
                                  <p:stCondLst>
                                    <p:cond delay="250"/>
                                  </p:stCondLst>
                                  <p:childTnLst>
                                    <p:animScale>
                                      <p:cBhvr>
                                        <p:cTn id="72" dur="500" fill="hold"/>
                                        <p:tgtEl>
                                          <p:spTgt spid="62"/>
                                        </p:tgtEl>
                                      </p:cBhvr>
                                      <p:by x="0" y="0"/>
                                    </p:animScale>
                                  </p:childTnLst>
                                </p:cTn>
                              </p:par>
                              <p:par>
                                <p:cTn id="73" presetID="42" presetClass="path" presetSubtype="0" decel="100000" fill="hold" nodeType="withEffect">
                                  <p:stCondLst>
                                    <p:cond delay="750"/>
                                  </p:stCondLst>
                                  <p:childTnLst>
                                    <p:animMotion origin="layout" path="M -4.79167E-6 -1.11111E-6 L -4.79167E-6 -0.16528 " pathEditMode="relative" rAng="0" ptsTypes="AA">
                                      <p:cBhvr>
                                        <p:cTn id="74" dur="500" spd="-100000" fill="hold"/>
                                        <p:tgtEl>
                                          <p:spTgt spid="62"/>
                                        </p:tgtEl>
                                        <p:attrNameLst>
                                          <p:attrName>ppt_x</p:attrName>
                                          <p:attrName>ppt_y</p:attrName>
                                        </p:attrNameLst>
                                      </p:cBhvr>
                                      <p:rCtr x="0" y="-8264"/>
                                    </p:animMotion>
                                  </p:childTnLst>
                                </p:cTn>
                              </p:par>
                              <p:par>
                                <p:cTn id="75" presetID="1" presetClass="entr" presetSubtype="0" fill="hold" nodeType="withEffect">
                                  <p:stCondLst>
                                    <p:cond delay="1000"/>
                                  </p:stCondLst>
                                  <p:childTnLst>
                                    <p:set>
                                      <p:cBhvr>
                                        <p:cTn id="76" dur="1" fill="hold">
                                          <p:stCondLst>
                                            <p:cond delay="0"/>
                                          </p:stCondLst>
                                        </p:cTn>
                                        <p:tgtEl>
                                          <p:spTgt spid="63"/>
                                        </p:tgtEl>
                                        <p:attrNameLst>
                                          <p:attrName>style.visibility</p:attrName>
                                        </p:attrNameLst>
                                      </p:cBhvr>
                                      <p:to>
                                        <p:strVal val="visible"/>
                                      </p:to>
                                    </p:set>
                                  </p:childTnLst>
                                </p:cTn>
                              </p:par>
                              <p:par>
                                <p:cTn id="77" presetID="6" presetClass="emph" presetSubtype="0" accel="100000" autoRev="1" fill="hold" nodeType="withEffect">
                                  <p:stCondLst>
                                    <p:cond delay="500"/>
                                  </p:stCondLst>
                                  <p:childTnLst>
                                    <p:animScale>
                                      <p:cBhvr>
                                        <p:cTn id="78" dur="500" fill="hold"/>
                                        <p:tgtEl>
                                          <p:spTgt spid="63"/>
                                        </p:tgtEl>
                                      </p:cBhvr>
                                      <p:by x="0" y="0"/>
                                    </p:animScale>
                                  </p:childTnLst>
                                </p:cTn>
                              </p:par>
                              <p:par>
                                <p:cTn id="79" presetID="42" presetClass="path" presetSubtype="0" decel="100000" fill="hold" nodeType="withEffect">
                                  <p:stCondLst>
                                    <p:cond delay="1000"/>
                                  </p:stCondLst>
                                  <p:childTnLst>
                                    <p:animMotion origin="layout" path="M -4.79167E-6 -1.11111E-6 L -4.79167E-6 -0.16528 " pathEditMode="relative" rAng="0" ptsTypes="AA">
                                      <p:cBhvr>
                                        <p:cTn id="80" dur="500" spd="-100000" fill="hold"/>
                                        <p:tgtEl>
                                          <p:spTgt spid="63"/>
                                        </p:tgtEl>
                                        <p:attrNameLst>
                                          <p:attrName>ppt_x</p:attrName>
                                          <p:attrName>ppt_y</p:attrName>
                                        </p:attrNameLst>
                                      </p:cBhvr>
                                      <p:rCtr x="0" y="-8264"/>
                                    </p:animMotion>
                                  </p:childTnLst>
                                </p:cTn>
                              </p:par>
                              <p:par>
                                <p:cTn id="81" presetID="1" presetClass="entr" presetSubtype="0" fill="hold" nodeType="withEffect">
                                  <p:stCondLst>
                                    <p:cond delay="1250"/>
                                  </p:stCondLst>
                                  <p:childTnLst>
                                    <p:set>
                                      <p:cBhvr>
                                        <p:cTn id="82" dur="1" fill="hold">
                                          <p:stCondLst>
                                            <p:cond delay="0"/>
                                          </p:stCondLst>
                                        </p:cTn>
                                        <p:tgtEl>
                                          <p:spTgt spid="64"/>
                                        </p:tgtEl>
                                        <p:attrNameLst>
                                          <p:attrName>style.visibility</p:attrName>
                                        </p:attrNameLst>
                                      </p:cBhvr>
                                      <p:to>
                                        <p:strVal val="visible"/>
                                      </p:to>
                                    </p:set>
                                  </p:childTnLst>
                                </p:cTn>
                              </p:par>
                              <p:par>
                                <p:cTn id="83" presetID="6" presetClass="emph" presetSubtype="0" accel="100000" autoRev="1" fill="hold" nodeType="withEffect">
                                  <p:stCondLst>
                                    <p:cond delay="750"/>
                                  </p:stCondLst>
                                  <p:childTnLst>
                                    <p:animScale>
                                      <p:cBhvr>
                                        <p:cTn id="84" dur="500" fill="hold"/>
                                        <p:tgtEl>
                                          <p:spTgt spid="64"/>
                                        </p:tgtEl>
                                      </p:cBhvr>
                                      <p:by x="0" y="0"/>
                                    </p:animScale>
                                  </p:childTnLst>
                                </p:cTn>
                              </p:par>
                              <p:par>
                                <p:cTn id="85" presetID="42" presetClass="path" presetSubtype="0" decel="100000" fill="hold" nodeType="withEffect">
                                  <p:stCondLst>
                                    <p:cond delay="1250"/>
                                  </p:stCondLst>
                                  <p:childTnLst>
                                    <p:animMotion origin="layout" path="M -4.79167E-6 -1.11111E-6 L -4.79167E-6 -0.16528 " pathEditMode="relative" rAng="0" ptsTypes="AA">
                                      <p:cBhvr>
                                        <p:cTn id="86" dur="500" spd="-100000" fill="hold"/>
                                        <p:tgtEl>
                                          <p:spTgt spid="64"/>
                                        </p:tgtEl>
                                        <p:attrNameLst>
                                          <p:attrName>ppt_x</p:attrName>
                                          <p:attrName>ppt_y</p:attrName>
                                        </p:attrNameLst>
                                      </p:cBhvr>
                                      <p:rCtr x="0"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34" grpId="0"/>
      <p:bldP spid="47" grpId="0"/>
      <p:bldP spid="48" grpId="0"/>
      <p:bldP spid="49"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3057</Words>
  <Application>Microsoft Office PowerPoint</Application>
  <PresentationFormat>Custom</PresentationFormat>
  <Paragraphs>324</Paragraphs>
  <Slides>21</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Calibri</vt:lpstr>
      <vt:lpstr>Courier New</vt:lpstr>
      <vt:lpstr>Georgia</vt:lpstr>
      <vt:lpstr>Segoe UI</vt:lpstr>
      <vt:lpstr>Segoe UI Light</vt:lpstr>
      <vt:lpstr>Segoe UI Semibold</vt:lpstr>
      <vt:lpstr>Segoe UI Semilight</vt:lpstr>
      <vt:lpstr>Times</vt:lpstr>
      <vt:lpstr>Wingdings</vt:lpstr>
      <vt:lpstr>Office 365 PPT Template - 2017</vt:lpstr>
      <vt:lpstr>1_Office 365 PPT Template - 2017</vt:lpstr>
      <vt:lpstr>Getting Started  with  Microsoft Identity</vt:lpstr>
      <vt:lpstr>Overview</vt:lpstr>
      <vt:lpstr>Digital Transformation is about connections </vt:lpstr>
      <vt:lpstr>Manage and secure with identity as the control plane</vt:lpstr>
      <vt:lpstr>PowerPoint Presentation</vt:lpstr>
      <vt:lpstr>Microsoft Identity Services</vt:lpstr>
      <vt:lpstr>External collaboration using B2B</vt:lpstr>
      <vt:lpstr>Azure Active Directory B2C</vt:lpstr>
      <vt:lpstr>Gateway to your data in the Microsoft cloud</vt:lpstr>
      <vt:lpstr>PowerPoint Presentation</vt:lpstr>
      <vt:lpstr>ID tokens</vt:lpstr>
      <vt:lpstr>OpenID Connect &amp; ID tokens</vt:lpstr>
      <vt:lpstr>ID token claims</vt:lpstr>
      <vt:lpstr>Obtaining ID tokens</vt:lpstr>
      <vt:lpstr>Access tokens</vt:lpstr>
      <vt:lpstr>Access tokens</vt:lpstr>
      <vt:lpstr>Obtaining access tokens</vt:lpstr>
      <vt:lpstr>Difference between user and application access tokens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2020-02-24T10:57:01Z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